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8" r:id="rId1"/>
  </p:sldMasterIdLst>
  <p:sldIdLst>
    <p:sldId id="256" r:id="rId2"/>
    <p:sldId id="262" r:id="rId3"/>
    <p:sldId id="263" r:id="rId4"/>
    <p:sldId id="257" r:id="rId5"/>
    <p:sldId id="258" r:id="rId6"/>
    <p:sldId id="264" r:id="rId7"/>
    <p:sldId id="259" r:id="rId8"/>
    <p:sldId id="270" r:id="rId9"/>
    <p:sldId id="265"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66" r:id="rId27"/>
    <p:sldId id="290" r:id="rId28"/>
    <p:sldId id="291" r:id="rId29"/>
    <p:sldId id="267" r:id="rId30"/>
    <p:sldId id="289" r:id="rId31"/>
    <p:sldId id="269" r:id="rId32"/>
    <p:sldId id="292" r:id="rId33"/>
    <p:sldId id="287" r:id="rId34"/>
    <p:sldId id="288" r:id="rId35"/>
    <p:sldId id="293" r:id="rId36"/>
    <p:sldId id="294" r:id="rId3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D3DA"/>
    <a:srgbClr val="EB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B0360D1C-F648-4872-BC37-CF05E5C94600}" type="datetimeFigureOut">
              <a:rPr lang="es-AR" smtClean="0"/>
              <a:t>24/11/2023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rIns="45720"/>
          <a:lstStyle/>
          <a:p>
            <a:fld id="{A672A754-771C-4FE8-87C4-D1956BA60FFF}" type="slidenum">
              <a:rPr lang="es-AR" smtClean="0"/>
              <a:t>‹Nº›</a:t>
            </a:fld>
            <a:endParaRPr lang="es-AR"/>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81094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360D1C-F648-4872-BC37-CF05E5C94600}" type="datetimeFigureOut">
              <a:rPr lang="es-AR" smtClean="0"/>
              <a:t>24/11/2023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672A754-771C-4FE8-87C4-D1956BA60FFF}" type="slidenum">
              <a:rPr lang="es-AR" smtClean="0"/>
              <a:t>‹Nº›</a:t>
            </a:fld>
            <a:endParaRPr lang="es-AR"/>
          </a:p>
        </p:txBody>
      </p:sp>
    </p:spTree>
    <p:extLst>
      <p:ext uri="{BB962C8B-B14F-4D97-AF65-F5344CB8AC3E}">
        <p14:creationId xmlns:p14="http://schemas.microsoft.com/office/powerpoint/2010/main" val="1528280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360D1C-F648-4872-BC37-CF05E5C94600}" type="datetimeFigureOut">
              <a:rPr lang="es-AR" smtClean="0"/>
              <a:t>24/11/2023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672A754-771C-4FE8-87C4-D1956BA60FFF}" type="slidenum">
              <a:rPr lang="es-AR" smtClean="0"/>
              <a:t>‹Nº›</a:t>
            </a:fld>
            <a:endParaRPr lang="es-AR"/>
          </a:p>
        </p:txBody>
      </p:sp>
    </p:spTree>
    <p:extLst>
      <p:ext uri="{BB962C8B-B14F-4D97-AF65-F5344CB8AC3E}">
        <p14:creationId xmlns:p14="http://schemas.microsoft.com/office/powerpoint/2010/main" val="793447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0360D1C-F648-4872-BC37-CF05E5C94600}" type="datetimeFigureOut">
              <a:rPr lang="es-AR" smtClean="0"/>
              <a:t>24/11/2023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672A754-771C-4FE8-87C4-D1956BA60FFF}" type="slidenum">
              <a:rPr lang="es-AR" smtClean="0"/>
              <a:t>‹Nº›</a:t>
            </a:fld>
            <a:endParaRPr lang="es-AR"/>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24331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0360D1C-F648-4872-BC37-CF05E5C94600}" type="datetimeFigureOut">
              <a:rPr lang="es-AR" smtClean="0"/>
              <a:t>24/11/2023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672A754-771C-4FE8-87C4-D1956BA60FFF}" type="slidenum">
              <a:rPr lang="es-AR" smtClean="0"/>
              <a:t>‹Nº›</a:t>
            </a:fld>
            <a:endParaRPr lang="es-AR"/>
          </a:p>
        </p:txBody>
      </p:sp>
    </p:spTree>
    <p:extLst>
      <p:ext uri="{BB962C8B-B14F-4D97-AF65-F5344CB8AC3E}">
        <p14:creationId xmlns:p14="http://schemas.microsoft.com/office/powerpoint/2010/main" val="2280895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0360D1C-F648-4872-BC37-CF05E5C94600}" type="datetimeFigureOut">
              <a:rPr lang="es-AR" smtClean="0"/>
              <a:t>24/11/2023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A672A754-771C-4FE8-87C4-D1956BA60FFF}" type="slidenum">
              <a:rPr lang="es-AR" smtClean="0"/>
              <a:t>‹Nº›</a:t>
            </a:fld>
            <a:endParaRPr lang="es-AR"/>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68857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2609285" y="2851331"/>
            <a:ext cx="3893623" cy="307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666635" y="2851331"/>
            <a:ext cx="3899798" cy="307143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0360D1C-F648-4872-BC37-CF05E5C94600}" type="datetimeFigureOut">
              <a:rPr lang="es-AR" smtClean="0"/>
              <a:t>24/11/2023</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A672A754-771C-4FE8-87C4-D1956BA60FFF}" type="slidenum">
              <a:rPr lang="es-AR" smtClean="0"/>
              <a:t>‹Nº›</a:t>
            </a:fld>
            <a:endParaRPr lang="es-AR"/>
          </a:p>
        </p:txBody>
      </p:sp>
    </p:spTree>
    <p:extLst>
      <p:ext uri="{BB962C8B-B14F-4D97-AF65-F5344CB8AC3E}">
        <p14:creationId xmlns:p14="http://schemas.microsoft.com/office/powerpoint/2010/main" val="233964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0360D1C-F648-4872-BC37-CF05E5C94600}" type="datetimeFigureOut">
              <a:rPr lang="es-AR" smtClean="0"/>
              <a:t>24/11/2023</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A672A754-771C-4FE8-87C4-D1956BA60FFF}" type="slidenum">
              <a:rPr lang="es-AR" smtClean="0"/>
              <a:t>‹Nº›</a:t>
            </a:fld>
            <a:endParaRPr lang="es-AR"/>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30687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0360D1C-F648-4872-BC37-CF05E5C94600}" type="datetimeFigureOut">
              <a:rPr lang="es-AR" smtClean="0"/>
              <a:t>24/11/2023</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A672A754-771C-4FE8-87C4-D1956BA60FFF}" type="slidenum">
              <a:rPr lang="es-AR" smtClean="0"/>
              <a:t>‹Nº›</a:t>
            </a:fld>
            <a:endParaRPr lang="es-AR"/>
          </a:p>
        </p:txBody>
      </p:sp>
    </p:spTree>
    <p:extLst>
      <p:ext uri="{BB962C8B-B14F-4D97-AF65-F5344CB8AC3E}">
        <p14:creationId xmlns:p14="http://schemas.microsoft.com/office/powerpoint/2010/main" val="2011910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0360D1C-F648-4872-BC37-CF05E5C94600}" type="datetimeFigureOut">
              <a:rPr lang="es-AR" smtClean="0"/>
              <a:t>24/11/2023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A672A754-771C-4FE8-87C4-D1956BA60FFF}" type="slidenum">
              <a:rPr lang="es-AR" smtClean="0"/>
              <a:t>‹Nº›</a:t>
            </a:fld>
            <a:endParaRPr lang="es-AR"/>
          </a:p>
        </p:txBody>
      </p:sp>
    </p:spTree>
    <p:extLst>
      <p:ext uri="{BB962C8B-B14F-4D97-AF65-F5344CB8AC3E}">
        <p14:creationId xmlns:p14="http://schemas.microsoft.com/office/powerpoint/2010/main" val="258620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0360D1C-F648-4872-BC37-CF05E5C94600}" type="datetimeFigureOut">
              <a:rPr lang="es-AR" smtClean="0"/>
              <a:t>24/11/2023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A672A754-771C-4FE8-87C4-D1956BA60FFF}" type="slidenum">
              <a:rPr lang="es-AR" smtClean="0"/>
              <a:t>‹Nº›</a:t>
            </a:fld>
            <a:endParaRPr lang="es-AR"/>
          </a:p>
        </p:txBody>
      </p:sp>
    </p:spTree>
    <p:extLst>
      <p:ext uri="{BB962C8B-B14F-4D97-AF65-F5344CB8AC3E}">
        <p14:creationId xmlns:p14="http://schemas.microsoft.com/office/powerpoint/2010/main" val="2841061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a:p>
            <a:pPr lvl="4"/>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B0360D1C-F648-4872-BC37-CF05E5C94600}" type="datetimeFigureOut">
              <a:rPr lang="es-AR" smtClean="0"/>
              <a:t>24/11/2023</a:t>
            </a:fld>
            <a:endParaRPr lang="es-AR"/>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s-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A672A754-771C-4FE8-87C4-D1956BA60FFF}" type="slidenum">
              <a:rPr lang="es-AR" smtClean="0"/>
              <a:t>‹Nº›</a:t>
            </a:fld>
            <a:endParaRPr lang="es-AR"/>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7615516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2160887" y="4460008"/>
            <a:ext cx="5448850" cy="1884589"/>
          </a:xfrm>
        </p:spPr>
        <p:txBody>
          <a:bodyPr/>
          <a:lstStyle/>
          <a:p>
            <a:pPr algn="ctr"/>
            <a:r>
              <a:rPr lang="es-ES" b="1" i="1" dirty="0" smtClean="0">
                <a:solidFill>
                  <a:srgbClr val="EB6363"/>
                </a:solidFill>
                <a:latin typeface="Agency FB" panose="020B0503020202020204" pitchFamily="34" charset="0"/>
              </a:rPr>
              <a:t>Nova:</a:t>
            </a:r>
            <a:br>
              <a:rPr lang="es-ES" b="1" i="1" dirty="0" smtClean="0">
                <a:solidFill>
                  <a:srgbClr val="EB6363"/>
                </a:solidFill>
                <a:latin typeface="Agency FB" panose="020B0503020202020204" pitchFamily="34" charset="0"/>
              </a:rPr>
            </a:br>
            <a:r>
              <a:rPr lang="es-ES" b="1" i="1" dirty="0" smtClean="0">
                <a:solidFill>
                  <a:srgbClr val="EB6363"/>
                </a:solidFill>
                <a:latin typeface="Agency FB" panose="020B0503020202020204" pitchFamily="34" charset="0"/>
              </a:rPr>
              <a:t>Teléfono Móvil</a:t>
            </a:r>
            <a:endParaRPr lang="es-AR" b="1" i="1" dirty="0">
              <a:solidFill>
                <a:srgbClr val="EB6363"/>
              </a:solidFill>
              <a:latin typeface="Agency FB" panose="020B0503020202020204" pitchFamily="34" charset="0"/>
            </a:endParaRPr>
          </a:p>
        </p:txBody>
      </p:sp>
      <p:sp>
        <p:nvSpPr>
          <p:cNvPr id="3" name="Subtítulo 2"/>
          <p:cNvSpPr>
            <a:spLocks noGrp="1"/>
          </p:cNvSpPr>
          <p:nvPr>
            <p:ph type="subTitle" idx="1"/>
          </p:nvPr>
        </p:nvSpPr>
        <p:spPr>
          <a:xfrm>
            <a:off x="8683961" y="5402302"/>
            <a:ext cx="3770667" cy="1160163"/>
          </a:xfrm>
        </p:spPr>
        <p:txBody>
          <a:bodyPr>
            <a:normAutofit fontScale="25000" lnSpcReduction="20000"/>
          </a:bodyPr>
          <a:lstStyle/>
          <a:p>
            <a:pPr algn="ctr"/>
            <a:r>
              <a:rPr lang="es-ES" sz="7200" b="1" dirty="0" smtClean="0"/>
              <a:t>Trabajo Final</a:t>
            </a:r>
            <a:br>
              <a:rPr lang="es-ES" sz="7200" b="1" dirty="0" smtClean="0"/>
            </a:br>
            <a:r>
              <a:rPr lang="es-ES" sz="7200" b="1" dirty="0" smtClean="0"/>
              <a:t>Ingeniería en Computación</a:t>
            </a:r>
            <a:br>
              <a:rPr lang="es-ES" sz="7200" b="1" dirty="0" smtClean="0"/>
            </a:br>
            <a:endParaRPr lang="es-ES" sz="7200" dirty="0" smtClean="0"/>
          </a:p>
          <a:p>
            <a:r>
              <a:rPr lang="es-ES" dirty="0"/>
              <a:t/>
            </a:r>
            <a:br>
              <a:rPr lang="es-ES" dirty="0"/>
            </a:br>
            <a:endParaRPr lang="es-AR" dirty="0"/>
          </a:p>
        </p:txBody>
      </p:sp>
      <p:pic>
        <p:nvPicPr>
          <p:cNvPr id="1026" name="Picture 2" descr="https://lh7-us.googleusercontent.com/GPRc_VEs_GacGvkOA_PqNOcWJMdxbvSyWYhcllcw3JXEdFhya3c1ozDL0hm_bRSvC_ME6krlC_3WdkEsH94m7izae5zEsKyIjIu8U2Aitvw6uCg7lGtPsiZW0w0BBt7UjHrtVztoiAaREDeoV99WnQN7hw=s20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0574" y="2397274"/>
            <a:ext cx="2757442" cy="2757442"/>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9295730" y="6173821"/>
            <a:ext cx="3561806" cy="646331"/>
          </a:xfrm>
          <a:prstGeom prst="rect">
            <a:avLst/>
          </a:prstGeom>
        </p:spPr>
        <p:txBody>
          <a:bodyPr wrap="square">
            <a:spAutoFit/>
          </a:bodyPr>
          <a:lstStyle/>
          <a:p>
            <a:r>
              <a:rPr lang="es-AR" dirty="0" smtClean="0"/>
              <a:t/>
            </a:r>
            <a:br>
              <a:rPr lang="es-AR" dirty="0" smtClean="0"/>
            </a:br>
            <a:endParaRPr lang="es-AR" dirty="0"/>
          </a:p>
        </p:txBody>
      </p:sp>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7948" y="182880"/>
            <a:ext cx="4079869" cy="3966648"/>
          </a:xfrm>
          <a:prstGeom prst="rect">
            <a:avLst/>
          </a:prstGeom>
        </p:spPr>
      </p:pic>
      <p:sp>
        <p:nvSpPr>
          <p:cNvPr id="5" name="Rectángulo 4"/>
          <p:cNvSpPr/>
          <p:nvPr/>
        </p:nvSpPr>
        <p:spPr>
          <a:xfrm>
            <a:off x="9237327" y="6127654"/>
            <a:ext cx="2663934" cy="369332"/>
          </a:xfrm>
          <a:prstGeom prst="rect">
            <a:avLst/>
          </a:prstGeom>
        </p:spPr>
        <p:txBody>
          <a:bodyPr wrap="none">
            <a:spAutoFit/>
          </a:bodyPr>
          <a:lstStyle/>
          <a:p>
            <a:r>
              <a:rPr lang="es-AR" b="1" dirty="0" err="1">
                <a:solidFill>
                  <a:srgbClr val="FFFFFF"/>
                </a:solidFill>
                <a:latin typeface="Roboto Slab"/>
              </a:rPr>
              <a:t>Cercasi</a:t>
            </a:r>
            <a:r>
              <a:rPr lang="es-AR" b="1" dirty="0">
                <a:solidFill>
                  <a:srgbClr val="FFFFFF"/>
                </a:solidFill>
                <a:latin typeface="Roboto Slab"/>
              </a:rPr>
              <a:t> Javier Agustín</a:t>
            </a:r>
            <a:endParaRPr lang="es-AR" dirty="0"/>
          </a:p>
        </p:txBody>
      </p:sp>
    </p:spTree>
    <p:extLst>
      <p:ext uri="{BB962C8B-B14F-4D97-AF65-F5344CB8AC3E}">
        <p14:creationId xmlns:p14="http://schemas.microsoft.com/office/powerpoint/2010/main" val="22518255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000"/>
                                        <p:tgtEl>
                                          <p:spTgt spid="1026"/>
                                        </p:tgtEl>
                                      </p:cBhvr>
                                    </p:animEffect>
                                    <p:anim calcmode="lin" valueType="num">
                                      <p:cBhvr>
                                        <p:cTn id="19" dur="1000" fill="hold"/>
                                        <p:tgtEl>
                                          <p:spTgt spid="1026"/>
                                        </p:tgtEl>
                                        <p:attrNameLst>
                                          <p:attrName>ppt_x</p:attrName>
                                        </p:attrNameLst>
                                      </p:cBhvr>
                                      <p:tavLst>
                                        <p:tav tm="0">
                                          <p:val>
                                            <p:strVal val="#ppt_x"/>
                                          </p:val>
                                        </p:tav>
                                        <p:tav tm="100000">
                                          <p:val>
                                            <p:strVal val="#ppt_x"/>
                                          </p:val>
                                        </p:tav>
                                      </p:tavLst>
                                    </p:anim>
                                    <p:anim calcmode="lin" valueType="num">
                                      <p:cBhvr>
                                        <p:cTn id="20" dur="1000" fill="hold"/>
                                        <p:tgtEl>
                                          <p:spTgt spid="1026"/>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1000"/>
                                        <p:tgtEl>
                                          <p:spTgt spid="3">
                                            <p:txEl>
                                              <p:pRg st="1" end="1"/>
                                            </p:txEl>
                                          </p:spTgt>
                                        </p:tgtEl>
                                      </p:cBhvr>
                                    </p:animEffect>
                                    <p:anim calcmode="lin" valueType="num">
                                      <p:cBhvr>
                                        <p:cTn id="3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2157594" y="1915538"/>
            <a:ext cx="2947932" cy="641754"/>
          </a:xfrm>
        </p:spPr>
        <p:txBody>
          <a:bodyPr/>
          <a:lstStyle/>
          <a:p>
            <a:r>
              <a:rPr lang="es-ES" dirty="0" smtClean="0">
                <a:solidFill>
                  <a:srgbClr val="EB6363"/>
                </a:solidFill>
              </a:rPr>
              <a:t>Diagrama Eléctrico</a:t>
            </a:r>
            <a:endParaRPr lang="es-AR" dirty="0">
              <a:solidFill>
                <a:srgbClr val="EB6363"/>
              </a:solidFill>
            </a:endParaRPr>
          </a:p>
        </p:txBody>
      </p:sp>
      <p:pic>
        <p:nvPicPr>
          <p:cNvPr id="1026" name="Picture 2" descr="https://lh7-us.googleusercontent.com/Su6gUBu3WzYKegZMKOkpcETsBHwHCoouc1DIMRYe04TUBWMd34WEGUv_j-UMcUAwXY84rd7vl26vyWGVXkHBAKZtLFulNQN9-E9INl3oDTVS0fG42K_O7DtL0Wt-cOhfG2-3_7Aku9EXfFgcwdBxgH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573" y="2622773"/>
            <a:ext cx="5115079" cy="279545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p:cNvSpPr txBox="1">
            <a:spLocks/>
          </p:cNvSpPr>
          <p:nvPr/>
        </p:nvSpPr>
        <p:spPr>
          <a:xfrm>
            <a:off x="6590973" y="1958915"/>
            <a:ext cx="4551645" cy="604026"/>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s-AR" dirty="0">
                <a:solidFill>
                  <a:srgbClr val="EB6363"/>
                </a:solidFill>
              </a:rPr>
              <a:t>Esquemático del circuito impreso</a:t>
            </a:r>
          </a:p>
        </p:txBody>
      </p:sp>
      <p:pic>
        <p:nvPicPr>
          <p:cNvPr id="1028" name="Picture 4" descr="https://lh7-us.googleusercontent.com/0ymicQXqrAsP0GAELnfGZNRUk0z7BjBmUpbgZu7ttyqIxjGED2TZuggB4HC-Wh4P2nTEXEQGkl-lU7XLPhkza-x42C9ZIdxLPIB2jdub7Z6ohG9FUpjGwvaNFVfPjh2iD9qFH02oNpQlDPwLqI58CR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080" y="2557291"/>
            <a:ext cx="4032783" cy="2860933"/>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spTree>
    <p:extLst>
      <p:ext uri="{BB962C8B-B14F-4D97-AF65-F5344CB8AC3E}">
        <p14:creationId xmlns:p14="http://schemas.microsoft.com/office/powerpoint/2010/main" val="24687592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5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8000"/>
                            </p:stCondLst>
                            <p:childTnLst>
                              <p:par>
                                <p:cTn id="23" presetID="42" presetClass="entr" presetSubtype="0" fill="hold" nodeType="after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1000"/>
                                        <p:tgtEl>
                                          <p:spTgt spid="1028"/>
                                        </p:tgtEl>
                                      </p:cBhvr>
                                    </p:animEffect>
                                    <p:anim calcmode="lin" valueType="num">
                                      <p:cBhvr>
                                        <p:cTn id="26" dur="1000" fill="hold"/>
                                        <p:tgtEl>
                                          <p:spTgt spid="1028"/>
                                        </p:tgtEl>
                                        <p:attrNameLst>
                                          <p:attrName>ppt_x</p:attrName>
                                        </p:attrNameLst>
                                      </p:cBhvr>
                                      <p:tavLst>
                                        <p:tav tm="0">
                                          <p:val>
                                            <p:strVal val="#ppt_x"/>
                                          </p:val>
                                        </p:tav>
                                        <p:tav tm="100000">
                                          <p:val>
                                            <p:strVal val="#ppt_x"/>
                                          </p:val>
                                        </p:tav>
                                      </p:tavLst>
                                    </p:anim>
                                    <p:anim calcmode="lin" valueType="num">
                                      <p:cBhvr>
                                        <p:cTn id="27"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2157594" y="1915538"/>
            <a:ext cx="3420246" cy="641754"/>
          </a:xfrm>
        </p:spPr>
        <p:txBody>
          <a:bodyPr>
            <a:noAutofit/>
          </a:bodyPr>
          <a:lstStyle/>
          <a:p>
            <a:r>
              <a:rPr lang="es-AR" dirty="0">
                <a:solidFill>
                  <a:srgbClr val="EB6363"/>
                </a:solidFill>
              </a:rPr>
              <a:t> Impresión del circuito</a:t>
            </a:r>
          </a:p>
        </p:txBody>
      </p:sp>
      <p:sp>
        <p:nvSpPr>
          <p:cNvPr id="6" name="Marcador de contenido 2"/>
          <p:cNvSpPr txBox="1">
            <a:spLocks/>
          </p:cNvSpPr>
          <p:nvPr/>
        </p:nvSpPr>
        <p:spPr>
          <a:xfrm>
            <a:off x="6590973" y="1958915"/>
            <a:ext cx="4551645" cy="604026"/>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s-AR" dirty="0">
                <a:solidFill>
                  <a:srgbClr val="EB6363"/>
                </a:solidFill>
              </a:rPr>
              <a:t> Placa pertinax de Cobre</a:t>
            </a:r>
          </a:p>
        </p:txBody>
      </p:sp>
      <p:pic>
        <p:nvPicPr>
          <p:cNvPr id="2050" name="Picture 2" descr="https://lh7-us.googleusercontent.com/7dYCmbvH-I5f8HWGWb2HqFYqqpnixeaxuMrzOCKvAt6jVkaoA0ctT9EgrgMh8iYJhoRqEo2-HCXs3sCG_qAhYZO2x-RqVw-JV5AjW5BYcEn01yVv4T0w3vGqgp01EJMFNL4Kqdn5OfN0lhJUS4_V3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944" y="2587545"/>
            <a:ext cx="5118263" cy="31588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7-us.googleusercontent.com/OuHS8e0xqjwqLB9zTnKKS-kJ8oROmsskRi7a-Wn1twgZMcNub0EUhjko4vHikn_WdB3iOv4E-xkPInk-0a1Hye-NqFJL8JFUUJYqVohNLQm96lGqCgQ75GHcrjkg9QkOVmBj6A0m93iLhFeE8WWfuzA"/>
          <p:cNvPicPr>
            <a:picLocks noChangeAspect="1" noChangeArrowheads="1"/>
          </p:cNvPicPr>
          <p:nvPr/>
        </p:nvPicPr>
        <p:blipFill rotWithShape="1">
          <a:blip r:embed="rId3">
            <a:extLst>
              <a:ext uri="{28A0092B-C50C-407E-A947-70E740481C1C}">
                <a14:useLocalDpi xmlns:a14="http://schemas.microsoft.com/office/drawing/2010/main" val="0"/>
              </a:ext>
            </a:extLst>
          </a:blip>
          <a:srcRect l="3523" r="3092"/>
          <a:stretch/>
        </p:blipFill>
        <p:spPr bwMode="auto">
          <a:xfrm>
            <a:off x="6590973" y="2587545"/>
            <a:ext cx="4551645" cy="31558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spTree>
    <p:extLst>
      <p:ext uri="{BB962C8B-B14F-4D97-AF65-F5344CB8AC3E}">
        <p14:creationId xmlns:p14="http://schemas.microsoft.com/office/powerpoint/2010/main" val="20300657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5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8000"/>
                            </p:stCondLst>
                            <p:childTnLst>
                              <p:par>
                                <p:cTn id="23" presetID="42" presetClass="entr" presetSubtype="0" fill="hold" nodeType="after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fade">
                                      <p:cBhvr>
                                        <p:cTn id="25" dur="1000"/>
                                        <p:tgtEl>
                                          <p:spTgt spid="2052"/>
                                        </p:tgtEl>
                                      </p:cBhvr>
                                    </p:animEffect>
                                    <p:anim calcmode="lin" valueType="num">
                                      <p:cBhvr>
                                        <p:cTn id="26" dur="1000" fill="hold"/>
                                        <p:tgtEl>
                                          <p:spTgt spid="2052"/>
                                        </p:tgtEl>
                                        <p:attrNameLst>
                                          <p:attrName>ppt_x</p:attrName>
                                        </p:attrNameLst>
                                      </p:cBhvr>
                                      <p:tavLst>
                                        <p:tav tm="0">
                                          <p:val>
                                            <p:strVal val="#ppt_x"/>
                                          </p:val>
                                        </p:tav>
                                        <p:tav tm="100000">
                                          <p:val>
                                            <p:strVal val="#ppt_x"/>
                                          </p:val>
                                        </p:tav>
                                      </p:tavLst>
                                    </p:anim>
                                    <p:anim calcmode="lin" valueType="num">
                                      <p:cBhvr>
                                        <p:cTn id="27"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1789611" y="1915538"/>
            <a:ext cx="4362995" cy="641754"/>
          </a:xfrm>
        </p:spPr>
        <p:txBody>
          <a:bodyPr>
            <a:noAutofit/>
          </a:bodyPr>
          <a:lstStyle/>
          <a:p>
            <a:r>
              <a:rPr lang="es-AR" dirty="0">
                <a:solidFill>
                  <a:srgbClr val="EB6363"/>
                </a:solidFill>
              </a:rPr>
              <a:t>Preparación de Placa pertinax</a:t>
            </a:r>
          </a:p>
        </p:txBody>
      </p:sp>
      <p:sp>
        <p:nvSpPr>
          <p:cNvPr id="6" name="Marcador de contenido 2"/>
          <p:cNvSpPr txBox="1">
            <a:spLocks/>
          </p:cNvSpPr>
          <p:nvPr/>
        </p:nvSpPr>
        <p:spPr>
          <a:xfrm>
            <a:off x="6590973" y="1958915"/>
            <a:ext cx="4551645" cy="604026"/>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s-AR" dirty="0">
                <a:solidFill>
                  <a:srgbClr val="EB6363"/>
                </a:solidFill>
              </a:rPr>
              <a:t>Transferencia térmica del circuito</a:t>
            </a:r>
          </a:p>
        </p:txBody>
      </p:sp>
      <p:pic>
        <p:nvPicPr>
          <p:cNvPr id="3078" name="Picture 6" descr="https://lh7-us.googleusercontent.com/4K49VJYTZjVAPFDotPW1-MDrTrnRmZzYXgdxhBSvhxebcirb7hlhAKujtHPqbgnsxWlCIKVYWijAXWvtJK_23Ygfwza73_NE9icpIFf3tY4wo_dVjpSSGk7AShl6ITJi-PjuTkiBPOxnqytlYrAcs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768" y="2587545"/>
            <a:ext cx="4971647" cy="304254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7-us.googleusercontent.com/zSgnRIoxIsxLHxFhEOQDuL4p_pHNmjhdOz4nEJUnuwTXFVPTFdqWB6xTUAgmoY6NYRMkpAnqsOogkS9UyqMZgrITACYi9oMPxZQS3rXwe5N7_DmiSwNwvrpsJ9KG-Xemi4cSHf0aljEOpDAZMYeIU0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707" y="2557292"/>
            <a:ext cx="3467427" cy="30795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spTree>
    <p:extLst>
      <p:ext uri="{BB962C8B-B14F-4D97-AF65-F5344CB8AC3E}">
        <p14:creationId xmlns:p14="http://schemas.microsoft.com/office/powerpoint/2010/main" val="6709641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78"/>
                                        </p:tgtEl>
                                        <p:attrNameLst>
                                          <p:attrName>style.visibility</p:attrName>
                                        </p:attrNameLst>
                                      </p:cBhvr>
                                      <p:to>
                                        <p:strVal val="visible"/>
                                      </p:to>
                                    </p:set>
                                    <p:animEffect transition="in" filter="fade">
                                      <p:cBhvr>
                                        <p:cTn id="13" dur="1000"/>
                                        <p:tgtEl>
                                          <p:spTgt spid="3078"/>
                                        </p:tgtEl>
                                      </p:cBhvr>
                                    </p:animEffect>
                                    <p:anim calcmode="lin" valueType="num">
                                      <p:cBhvr>
                                        <p:cTn id="14" dur="1000" fill="hold"/>
                                        <p:tgtEl>
                                          <p:spTgt spid="3078"/>
                                        </p:tgtEl>
                                        <p:attrNameLst>
                                          <p:attrName>ppt_x</p:attrName>
                                        </p:attrNameLst>
                                      </p:cBhvr>
                                      <p:tavLst>
                                        <p:tav tm="0">
                                          <p:val>
                                            <p:strVal val="#ppt_x"/>
                                          </p:val>
                                        </p:tav>
                                        <p:tav tm="100000">
                                          <p:val>
                                            <p:strVal val="#ppt_x"/>
                                          </p:val>
                                        </p:tav>
                                      </p:tavLst>
                                    </p:anim>
                                    <p:anim calcmode="lin" valueType="num">
                                      <p:cBhvr>
                                        <p:cTn id="15" dur="1000" fill="hold"/>
                                        <p:tgtEl>
                                          <p:spTgt spid="307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5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8000"/>
                            </p:stCondLst>
                            <p:childTnLst>
                              <p:par>
                                <p:cTn id="23" presetID="42" presetClass="entr" presetSubtype="0" fill="hold" nodeType="afterEffect">
                                  <p:stCondLst>
                                    <p:cond delay="0"/>
                                  </p:stCondLst>
                                  <p:childTnLst>
                                    <p:set>
                                      <p:cBhvr>
                                        <p:cTn id="24" dur="1" fill="hold">
                                          <p:stCondLst>
                                            <p:cond delay="0"/>
                                          </p:stCondLst>
                                        </p:cTn>
                                        <p:tgtEl>
                                          <p:spTgt spid="3080"/>
                                        </p:tgtEl>
                                        <p:attrNameLst>
                                          <p:attrName>style.visibility</p:attrName>
                                        </p:attrNameLst>
                                      </p:cBhvr>
                                      <p:to>
                                        <p:strVal val="visible"/>
                                      </p:to>
                                    </p:set>
                                    <p:animEffect transition="in" filter="fade">
                                      <p:cBhvr>
                                        <p:cTn id="25" dur="1000"/>
                                        <p:tgtEl>
                                          <p:spTgt spid="3080"/>
                                        </p:tgtEl>
                                      </p:cBhvr>
                                    </p:animEffect>
                                    <p:anim calcmode="lin" valueType="num">
                                      <p:cBhvr>
                                        <p:cTn id="26" dur="1000" fill="hold"/>
                                        <p:tgtEl>
                                          <p:spTgt spid="3080"/>
                                        </p:tgtEl>
                                        <p:attrNameLst>
                                          <p:attrName>ppt_x</p:attrName>
                                        </p:attrNameLst>
                                      </p:cBhvr>
                                      <p:tavLst>
                                        <p:tav tm="0">
                                          <p:val>
                                            <p:strVal val="#ppt_x"/>
                                          </p:val>
                                        </p:tav>
                                        <p:tav tm="100000">
                                          <p:val>
                                            <p:strVal val="#ppt_x"/>
                                          </p:val>
                                        </p:tav>
                                      </p:tavLst>
                                    </p:anim>
                                    <p:anim calcmode="lin" valueType="num">
                                      <p:cBhvr>
                                        <p:cTn id="27" dur="1000" fill="hold"/>
                                        <p:tgtEl>
                                          <p:spTgt spid="30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2259874" y="1915538"/>
            <a:ext cx="3892732" cy="641754"/>
          </a:xfrm>
        </p:spPr>
        <p:txBody>
          <a:bodyPr>
            <a:noAutofit/>
          </a:bodyPr>
          <a:lstStyle/>
          <a:p>
            <a:r>
              <a:rPr lang="es-AR" dirty="0">
                <a:solidFill>
                  <a:srgbClr val="EB6363"/>
                </a:solidFill>
              </a:rPr>
              <a:t>Resaltado de Pistas</a:t>
            </a:r>
          </a:p>
        </p:txBody>
      </p:sp>
      <p:sp>
        <p:nvSpPr>
          <p:cNvPr id="6" name="Marcador de contenido 2"/>
          <p:cNvSpPr txBox="1">
            <a:spLocks/>
          </p:cNvSpPr>
          <p:nvPr/>
        </p:nvSpPr>
        <p:spPr>
          <a:xfrm>
            <a:off x="7563394" y="1958915"/>
            <a:ext cx="3579224" cy="604026"/>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s-AR" dirty="0">
                <a:solidFill>
                  <a:srgbClr val="EB6363"/>
                </a:solidFill>
              </a:rPr>
              <a:t> Cloruro férrico</a:t>
            </a: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6146" name="Picture 2" descr="https://lh7-us.googleusercontent.com/IJ-BRmPaAseRotXCh3dK6oUURGQF-KqsLEVkSPyV4jP4HylspqX1Rc4VwXOqQRheNVhzwnSls6IZkciafajLy9XM69z2eO-i6jRINTIvUJO77pE1pSBkzFsiaAFrFA0wBwE_dmhiUqOYFjObY2R-5P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667" y="2545080"/>
            <a:ext cx="4193179" cy="292004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7-us.googleusercontent.com/2jipU5acVRkNr4fvx4oy0Noizx_XGKlg_rqN5nbt0R8CQKJ1r3wcpT_Qtpr72oL3KRaxp1Rni_I8RY9s3XkoCJVp1TAemjQKs3s8qgGTzsEA3cW7zqrb7eYmtuD59QJVv0_69xVxk1UbLNSo_xtegF4"/>
          <p:cNvPicPr>
            <a:picLocks noChangeAspect="1" noChangeArrowheads="1"/>
          </p:cNvPicPr>
          <p:nvPr/>
        </p:nvPicPr>
        <p:blipFill rotWithShape="1">
          <a:blip r:embed="rId3">
            <a:extLst>
              <a:ext uri="{28A0092B-C50C-407E-A947-70E740481C1C}">
                <a14:useLocalDpi xmlns:a14="http://schemas.microsoft.com/office/drawing/2010/main" val="0"/>
              </a:ext>
            </a:extLst>
          </a:blip>
          <a:srcRect l="5625" r="4978"/>
          <a:stretch/>
        </p:blipFill>
        <p:spPr bwMode="auto">
          <a:xfrm>
            <a:off x="6453053" y="2545080"/>
            <a:ext cx="4711710" cy="2967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625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fade">
                                      <p:cBhvr>
                                        <p:cTn id="13" dur="1000"/>
                                        <p:tgtEl>
                                          <p:spTgt spid="6146"/>
                                        </p:tgtEl>
                                      </p:cBhvr>
                                    </p:animEffect>
                                    <p:anim calcmode="lin" valueType="num">
                                      <p:cBhvr>
                                        <p:cTn id="14" dur="1000" fill="hold"/>
                                        <p:tgtEl>
                                          <p:spTgt spid="6146"/>
                                        </p:tgtEl>
                                        <p:attrNameLst>
                                          <p:attrName>ppt_x</p:attrName>
                                        </p:attrNameLst>
                                      </p:cBhvr>
                                      <p:tavLst>
                                        <p:tav tm="0">
                                          <p:val>
                                            <p:strVal val="#ppt_x"/>
                                          </p:val>
                                        </p:tav>
                                        <p:tav tm="100000">
                                          <p:val>
                                            <p:strVal val="#ppt_x"/>
                                          </p:val>
                                        </p:tav>
                                      </p:tavLst>
                                    </p:anim>
                                    <p:anim calcmode="lin" valueType="num">
                                      <p:cBhvr>
                                        <p:cTn id="15" dur="1000" fill="hold"/>
                                        <p:tgtEl>
                                          <p:spTgt spid="614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5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8000"/>
                            </p:stCondLst>
                            <p:childTnLst>
                              <p:par>
                                <p:cTn id="23" presetID="42" presetClass="entr" presetSubtype="0" fill="hold" nodeType="afterEffect">
                                  <p:stCondLst>
                                    <p:cond delay="0"/>
                                  </p:stCondLst>
                                  <p:childTnLst>
                                    <p:set>
                                      <p:cBhvr>
                                        <p:cTn id="24" dur="1" fill="hold">
                                          <p:stCondLst>
                                            <p:cond delay="0"/>
                                          </p:stCondLst>
                                        </p:cTn>
                                        <p:tgtEl>
                                          <p:spTgt spid="6148"/>
                                        </p:tgtEl>
                                        <p:attrNameLst>
                                          <p:attrName>style.visibility</p:attrName>
                                        </p:attrNameLst>
                                      </p:cBhvr>
                                      <p:to>
                                        <p:strVal val="visible"/>
                                      </p:to>
                                    </p:set>
                                    <p:animEffect transition="in" filter="fade">
                                      <p:cBhvr>
                                        <p:cTn id="25" dur="1000"/>
                                        <p:tgtEl>
                                          <p:spTgt spid="6148"/>
                                        </p:tgtEl>
                                      </p:cBhvr>
                                    </p:animEffect>
                                    <p:anim calcmode="lin" valueType="num">
                                      <p:cBhvr>
                                        <p:cTn id="26" dur="1000" fill="hold"/>
                                        <p:tgtEl>
                                          <p:spTgt spid="6148"/>
                                        </p:tgtEl>
                                        <p:attrNameLst>
                                          <p:attrName>ppt_x</p:attrName>
                                        </p:attrNameLst>
                                      </p:cBhvr>
                                      <p:tavLst>
                                        <p:tav tm="0">
                                          <p:val>
                                            <p:strVal val="#ppt_x"/>
                                          </p:val>
                                        </p:tav>
                                        <p:tav tm="100000">
                                          <p:val>
                                            <p:strVal val="#ppt_x"/>
                                          </p:val>
                                        </p:tav>
                                      </p:tavLst>
                                    </p:anim>
                                    <p:anim calcmode="lin" valueType="num">
                                      <p:cBhvr>
                                        <p:cTn id="27"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2455817" y="1915538"/>
            <a:ext cx="3696789" cy="641754"/>
          </a:xfrm>
        </p:spPr>
        <p:txBody>
          <a:bodyPr>
            <a:noAutofit/>
          </a:bodyPr>
          <a:lstStyle/>
          <a:p>
            <a:r>
              <a:rPr lang="es-AR" dirty="0" smtClean="0">
                <a:solidFill>
                  <a:srgbClr val="EB6363"/>
                </a:solidFill>
              </a:rPr>
              <a:t>Vista </a:t>
            </a:r>
            <a:r>
              <a:rPr lang="es-AR" dirty="0" err="1" smtClean="0">
                <a:solidFill>
                  <a:srgbClr val="EB6363"/>
                </a:solidFill>
              </a:rPr>
              <a:t>Circuital</a:t>
            </a:r>
            <a:endParaRPr lang="es-AR" dirty="0">
              <a:solidFill>
                <a:srgbClr val="EB6363"/>
              </a:solidFill>
            </a:endParaRPr>
          </a:p>
        </p:txBody>
      </p:sp>
      <p:sp>
        <p:nvSpPr>
          <p:cNvPr id="6" name="Marcador de contenido 2"/>
          <p:cNvSpPr txBox="1">
            <a:spLocks/>
          </p:cNvSpPr>
          <p:nvPr/>
        </p:nvSpPr>
        <p:spPr>
          <a:xfrm>
            <a:off x="7262679" y="1958915"/>
            <a:ext cx="3879939" cy="604026"/>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s-AR" dirty="0">
                <a:solidFill>
                  <a:srgbClr val="EB6363"/>
                </a:solidFill>
              </a:rPr>
              <a:t>Perforado </a:t>
            </a:r>
            <a:r>
              <a:rPr lang="es-AR" dirty="0" smtClean="0">
                <a:solidFill>
                  <a:srgbClr val="EB6363"/>
                </a:solidFill>
              </a:rPr>
              <a:t>de </a:t>
            </a:r>
            <a:r>
              <a:rPr lang="es-AR" dirty="0">
                <a:solidFill>
                  <a:srgbClr val="EB6363"/>
                </a:solidFill>
              </a:rPr>
              <a:t>Placa</a:t>
            </a: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5122" name="Picture 2" descr="https://lh7-us.googleusercontent.com/v0X54SakB53GUB25mFy5c9TQ_2BNz5nsw1rK3SXVNz4GGN9MezEWVtiL3jxrle4JQ3TAar-7h8bsvUGbG-x9vuTVcd8ms6-SNkWJIqPmaivUylhQvItm321M0KMpGAt1NcaV3y2rtHs6hHQd-1Jv6C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244" y="2557292"/>
            <a:ext cx="5216546" cy="278541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7-us.googleusercontent.com/2iQn5sYtWR7Jn7xXEZW1t0EQx4eITUoYfwaS5elV6tM-skW6XQFKg3iUvYAdZ2QViraPLrOQhuOM86pAMifm2_nnUzqSVdJVLCYuJha8tqxRclaRxPMnpIW0rs26T99f0kCyhJ2HaIajfBhKv5C4M9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495" y="2542358"/>
            <a:ext cx="4038600" cy="280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6903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1000"/>
                                        <p:tgtEl>
                                          <p:spTgt spid="5122"/>
                                        </p:tgtEl>
                                      </p:cBhvr>
                                    </p:animEffect>
                                    <p:anim calcmode="lin" valueType="num">
                                      <p:cBhvr>
                                        <p:cTn id="14" dur="1000" fill="hold"/>
                                        <p:tgtEl>
                                          <p:spTgt spid="5122"/>
                                        </p:tgtEl>
                                        <p:attrNameLst>
                                          <p:attrName>ppt_x</p:attrName>
                                        </p:attrNameLst>
                                      </p:cBhvr>
                                      <p:tavLst>
                                        <p:tav tm="0">
                                          <p:val>
                                            <p:strVal val="#ppt_x"/>
                                          </p:val>
                                        </p:tav>
                                        <p:tav tm="100000">
                                          <p:val>
                                            <p:strVal val="#ppt_x"/>
                                          </p:val>
                                        </p:tav>
                                      </p:tavLst>
                                    </p:anim>
                                    <p:anim calcmode="lin" valueType="num">
                                      <p:cBhvr>
                                        <p:cTn id="15" dur="1000" fill="hold"/>
                                        <p:tgtEl>
                                          <p:spTgt spid="512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5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8000"/>
                            </p:stCondLst>
                            <p:childTnLst>
                              <p:par>
                                <p:cTn id="23" presetID="42" presetClass="entr" presetSubtype="0" fill="hold" nodeType="afterEffect">
                                  <p:stCondLst>
                                    <p:cond delay="0"/>
                                  </p:stCondLst>
                                  <p:childTnLst>
                                    <p:set>
                                      <p:cBhvr>
                                        <p:cTn id="24" dur="1" fill="hold">
                                          <p:stCondLst>
                                            <p:cond delay="0"/>
                                          </p:stCondLst>
                                        </p:cTn>
                                        <p:tgtEl>
                                          <p:spTgt spid="5124"/>
                                        </p:tgtEl>
                                        <p:attrNameLst>
                                          <p:attrName>style.visibility</p:attrName>
                                        </p:attrNameLst>
                                      </p:cBhvr>
                                      <p:to>
                                        <p:strVal val="visible"/>
                                      </p:to>
                                    </p:set>
                                    <p:animEffect transition="in" filter="fade">
                                      <p:cBhvr>
                                        <p:cTn id="25" dur="1000"/>
                                        <p:tgtEl>
                                          <p:spTgt spid="5124"/>
                                        </p:tgtEl>
                                      </p:cBhvr>
                                    </p:animEffect>
                                    <p:anim calcmode="lin" valueType="num">
                                      <p:cBhvr>
                                        <p:cTn id="26" dur="1000" fill="hold"/>
                                        <p:tgtEl>
                                          <p:spTgt spid="5124"/>
                                        </p:tgtEl>
                                        <p:attrNameLst>
                                          <p:attrName>ppt_x</p:attrName>
                                        </p:attrNameLst>
                                      </p:cBhvr>
                                      <p:tavLst>
                                        <p:tav tm="0">
                                          <p:val>
                                            <p:strVal val="#ppt_x"/>
                                          </p:val>
                                        </p:tav>
                                        <p:tav tm="100000">
                                          <p:val>
                                            <p:strVal val="#ppt_x"/>
                                          </p:val>
                                        </p:tav>
                                      </p:tavLst>
                                    </p:anim>
                                    <p:anim calcmode="lin" valueType="num">
                                      <p:cBhvr>
                                        <p:cTn id="27"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1097280" y="1915538"/>
            <a:ext cx="5928427" cy="641754"/>
          </a:xfrm>
        </p:spPr>
        <p:txBody>
          <a:bodyPr>
            <a:noAutofit/>
          </a:bodyPr>
          <a:lstStyle/>
          <a:p>
            <a:r>
              <a:rPr lang="es-AR" dirty="0">
                <a:solidFill>
                  <a:srgbClr val="EB6363"/>
                </a:solidFill>
              </a:rPr>
              <a:t>Soldadura de componentes electrónicos</a:t>
            </a:r>
          </a:p>
        </p:txBody>
      </p:sp>
      <p:sp>
        <p:nvSpPr>
          <p:cNvPr id="6" name="Marcador de contenido 2"/>
          <p:cNvSpPr txBox="1">
            <a:spLocks/>
          </p:cNvSpPr>
          <p:nvPr/>
        </p:nvSpPr>
        <p:spPr>
          <a:xfrm>
            <a:off x="7524206" y="1958915"/>
            <a:ext cx="3618412" cy="604026"/>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s-AR" dirty="0" smtClean="0">
                <a:solidFill>
                  <a:srgbClr val="EB6363"/>
                </a:solidFill>
              </a:rPr>
              <a:t>Vista Superior</a:t>
            </a:r>
            <a:endParaRPr lang="es-AR" dirty="0">
              <a:solidFill>
                <a:srgbClr val="EB6363"/>
              </a:solidFill>
            </a:endParaRP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4098" name="Picture 2" descr="https://lh7-us.googleusercontent.com/EbwBrgdYDJJvQnUslAzjtY4JxcAJC4A1t5Goet2oZkb5D11iuXOakv-NA5E-5RcFo_tiPxoZci5NJx4Od9kP89NJWYS8AVJTbGywWKZ25PNZAn34XC8MoHEGdt6XuS2XwM6aF24fvNvrqzIqygu6fX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443" y="2557291"/>
            <a:ext cx="4256740" cy="31451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7-us.googleusercontent.com/Vs-XM9G64kaXJxfxjywaRbCU9NMYI5eSkQUvCkANvEHB15_m0LyD3uKmFovcdCB15XIxwbcacAOljLS372vLNPIkeygT-HM5gOU-_fd7IXsmaGunQSgNhNx23v1oVphfNf5S3dRbpAZS-K3fKbe6bJ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165" y="2557292"/>
            <a:ext cx="4559391" cy="314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5720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fade">
                                      <p:cBhvr>
                                        <p:cTn id="13" dur="1000"/>
                                        <p:tgtEl>
                                          <p:spTgt spid="4100"/>
                                        </p:tgtEl>
                                      </p:cBhvr>
                                    </p:animEffect>
                                    <p:anim calcmode="lin" valueType="num">
                                      <p:cBhvr>
                                        <p:cTn id="14" dur="1000" fill="hold"/>
                                        <p:tgtEl>
                                          <p:spTgt spid="4100"/>
                                        </p:tgtEl>
                                        <p:attrNameLst>
                                          <p:attrName>ppt_x</p:attrName>
                                        </p:attrNameLst>
                                      </p:cBhvr>
                                      <p:tavLst>
                                        <p:tav tm="0">
                                          <p:val>
                                            <p:strVal val="#ppt_x"/>
                                          </p:val>
                                        </p:tav>
                                        <p:tav tm="100000">
                                          <p:val>
                                            <p:strVal val="#ppt_x"/>
                                          </p:val>
                                        </p:tav>
                                      </p:tavLst>
                                    </p:anim>
                                    <p:anim calcmode="lin" valueType="num">
                                      <p:cBhvr>
                                        <p:cTn id="15" dur="1000" fill="hold"/>
                                        <p:tgtEl>
                                          <p:spTgt spid="410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5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8000"/>
                            </p:stCondLst>
                            <p:childTnLst>
                              <p:par>
                                <p:cTn id="23" presetID="42" presetClass="entr" presetSubtype="0" fill="hold" nodeType="after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1000"/>
                                        <p:tgtEl>
                                          <p:spTgt spid="4098"/>
                                        </p:tgtEl>
                                      </p:cBhvr>
                                    </p:animEffect>
                                    <p:anim calcmode="lin" valueType="num">
                                      <p:cBhvr>
                                        <p:cTn id="26" dur="1000" fill="hold"/>
                                        <p:tgtEl>
                                          <p:spTgt spid="4098"/>
                                        </p:tgtEl>
                                        <p:attrNameLst>
                                          <p:attrName>ppt_x</p:attrName>
                                        </p:attrNameLst>
                                      </p:cBhvr>
                                      <p:tavLst>
                                        <p:tav tm="0">
                                          <p:val>
                                            <p:strVal val="#ppt_x"/>
                                          </p:val>
                                        </p:tav>
                                        <p:tav tm="100000">
                                          <p:val>
                                            <p:strVal val="#ppt_x"/>
                                          </p:val>
                                        </p:tav>
                                      </p:tavLst>
                                    </p:anim>
                                    <p:anim calcmode="lin" valueType="num">
                                      <p:cBhvr>
                                        <p:cTn id="27"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1097280" y="1915538"/>
            <a:ext cx="5928427" cy="641754"/>
          </a:xfrm>
        </p:spPr>
        <p:txBody>
          <a:bodyPr>
            <a:noAutofit/>
          </a:bodyPr>
          <a:lstStyle/>
          <a:p>
            <a:r>
              <a:rPr lang="es-AR" dirty="0" smtClean="0">
                <a:solidFill>
                  <a:srgbClr val="EB6363"/>
                </a:solidFill>
              </a:rPr>
              <a:t>Resultados obtenidos</a:t>
            </a:r>
            <a:endParaRPr lang="es-AR" dirty="0">
              <a:solidFill>
                <a:srgbClr val="EB6363"/>
              </a:solidFill>
            </a:endParaRPr>
          </a:p>
        </p:txBody>
      </p:sp>
      <p:sp>
        <p:nvSpPr>
          <p:cNvPr id="6" name="Marcador de contenido 2"/>
          <p:cNvSpPr txBox="1">
            <a:spLocks/>
          </p:cNvSpPr>
          <p:nvPr/>
        </p:nvSpPr>
        <p:spPr>
          <a:xfrm>
            <a:off x="7136847" y="1958915"/>
            <a:ext cx="4005771" cy="604026"/>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s-AR" dirty="0" smtClean="0">
                <a:solidFill>
                  <a:srgbClr val="EB6363"/>
                </a:solidFill>
              </a:rPr>
              <a:t>Conexión de teclado</a:t>
            </a:r>
            <a:endParaRPr lang="es-AR" dirty="0">
              <a:solidFill>
                <a:srgbClr val="EB6363"/>
              </a:solidFill>
            </a:endParaRP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8194" name="Picture 2" descr="https://lh7-us.googleusercontent.com/fWJwghM7Hrf9NXDzpEE6i85rtYtx9AsNkz8AyrP0a2uYyNcwaQR93ucV7hU2GCWhWUWtQyTYu7qv9lR7WHBTBup-GHmHtomUpo8Cye475rjecftgFszUuM2UpZrJhdu0zSa-_bkjNOyEvdZ7fAav_W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1" y="2557292"/>
            <a:ext cx="5029200" cy="35687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1048" y="2557292"/>
            <a:ext cx="5062867"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0259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194"/>
                                        </p:tgtEl>
                                        <p:attrNameLst>
                                          <p:attrName>style.visibility</p:attrName>
                                        </p:attrNameLst>
                                      </p:cBhvr>
                                      <p:to>
                                        <p:strVal val="visible"/>
                                      </p:to>
                                    </p:set>
                                    <p:animEffect transition="in" filter="fade">
                                      <p:cBhvr>
                                        <p:cTn id="13" dur="1000"/>
                                        <p:tgtEl>
                                          <p:spTgt spid="8194"/>
                                        </p:tgtEl>
                                      </p:cBhvr>
                                    </p:animEffect>
                                    <p:anim calcmode="lin" valueType="num">
                                      <p:cBhvr>
                                        <p:cTn id="14" dur="1000" fill="hold"/>
                                        <p:tgtEl>
                                          <p:spTgt spid="8194"/>
                                        </p:tgtEl>
                                        <p:attrNameLst>
                                          <p:attrName>ppt_x</p:attrName>
                                        </p:attrNameLst>
                                      </p:cBhvr>
                                      <p:tavLst>
                                        <p:tav tm="0">
                                          <p:val>
                                            <p:strVal val="#ppt_x"/>
                                          </p:val>
                                        </p:tav>
                                        <p:tav tm="100000">
                                          <p:val>
                                            <p:strVal val="#ppt_x"/>
                                          </p:val>
                                        </p:tav>
                                      </p:tavLst>
                                    </p:anim>
                                    <p:anim calcmode="lin" valueType="num">
                                      <p:cBhvr>
                                        <p:cTn id="15" dur="1000" fill="hold"/>
                                        <p:tgtEl>
                                          <p:spTgt spid="819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5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8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1358537" y="1915538"/>
            <a:ext cx="5667170" cy="641754"/>
          </a:xfrm>
        </p:spPr>
        <p:txBody>
          <a:bodyPr>
            <a:noAutofit/>
          </a:bodyPr>
          <a:lstStyle/>
          <a:p>
            <a:r>
              <a:rPr lang="es-AR" dirty="0" smtClean="0">
                <a:solidFill>
                  <a:srgbClr val="EB6363"/>
                </a:solidFill>
              </a:rPr>
              <a:t>Diseño de Carcasa (Tapa)</a:t>
            </a:r>
            <a:endParaRPr lang="es-AR" dirty="0">
              <a:solidFill>
                <a:srgbClr val="EB6363"/>
              </a:solidFill>
            </a:endParaRPr>
          </a:p>
        </p:txBody>
      </p:sp>
      <p:sp>
        <p:nvSpPr>
          <p:cNvPr id="6" name="Marcador de contenido 2"/>
          <p:cNvSpPr txBox="1">
            <a:spLocks/>
          </p:cNvSpPr>
          <p:nvPr/>
        </p:nvSpPr>
        <p:spPr>
          <a:xfrm>
            <a:off x="6466054" y="1958915"/>
            <a:ext cx="4676564" cy="604026"/>
          </a:xfrm>
          <a:prstGeom prst="rect">
            <a:avLst/>
          </a:prstGeom>
        </p:spPr>
        <p:txBody>
          <a:bodyPr vert="horz" lIns="91440" tIns="45720" rIns="91440" bIns="45720" rtlCol="0" anchor="ctr">
            <a:no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s-AR" dirty="0">
                <a:solidFill>
                  <a:srgbClr val="EB6363"/>
                </a:solidFill>
              </a:rPr>
              <a:t>Diseño de Carcasa </a:t>
            </a:r>
            <a:r>
              <a:rPr lang="es-AR" dirty="0" smtClean="0">
                <a:solidFill>
                  <a:srgbClr val="EB6363"/>
                </a:solidFill>
              </a:rPr>
              <a:t>(Cuerpo)</a:t>
            </a:r>
            <a:endParaRPr lang="es-AR" dirty="0">
              <a:solidFill>
                <a:srgbClr val="EB6363"/>
              </a:solidFill>
            </a:endParaRP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4" name="Imagen 3"/>
          <p:cNvPicPr>
            <a:picLocks noChangeAspect="1"/>
          </p:cNvPicPr>
          <p:nvPr/>
        </p:nvPicPr>
        <p:blipFill>
          <a:blip r:embed="rId2"/>
          <a:stretch>
            <a:fillRect/>
          </a:stretch>
        </p:blipFill>
        <p:spPr>
          <a:xfrm>
            <a:off x="1632856" y="2510069"/>
            <a:ext cx="3370218" cy="3960435"/>
          </a:xfrm>
          <a:prstGeom prst="rect">
            <a:avLst/>
          </a:prstGeom>
        </p:spPr>
      </p:pic>
      <p:pic>
        <p:nvPicPr>
          <p:cNvPr id="5" name="Imagen 4"/>
          <p:cNvPicPr>
            <a:picLocks noChangeAspect="1"/>
          </p:cNvPicPr>
          <p:nvPr/>
        </p:nvPicPr>
        <p:blipFill>
          <a:blip r:embed="rId3"/>
          <a:stretch>
            <a:fillRect/>
          </a:stretch>
        </p:blipFill>
        <p:spPr>
          <a:xfrm>
            <a:off x="6466054" y="2510069"/>
            <a:ext cx="4127923" cy="3958384"/>
          </a:xfrm>
          <a:prstGeom prst="rect">
            <a:avLst/>
          </a:prstGeom>
        </p:spPr>
      </p:pic>
    </p:spTree>
    <p:extLst>
      <p:ext uri="{BB962C8B-B14F-4D97-AF65-F5344CB8AC3E}">
        <p14:creationId xmlns:p14="http://schemas.microsoft.com/office/powerpoint/2010/main" val="19837447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4974261" y="1849503"/>
            <a:ext cx="3033270" cy="641754"/>
          </a:xfrm>
        </p:spPr>
        <p:txBody>
          <a:bodyPr>
            <a:noAutofit/>
          </a:bodyPr>
          <a:lstStyle/>
          <a:p>
            <a:r>
              <a:rPr lang="es-AR" dirty="0" smtClean="0">
                <a:solidFill>
                  <a:srgbClr val="EB6363"/>
                </a:solidFill>
              </a:rPr>
              <a:t>Plano 3D (Tapa)</a:t>
            </a:r>
            <a:endParaRPr lang="es-AR" dirty="0">
              <a:solidFill>
                <a:srgbClr val="EB6363"/>
              </a:solidFill>
            </a:endParaRP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8" name="Imagen 7"/>
          <p:cNvPicPr>
            <a:picLocks noChangeAspect="1"/>
          </p:cNvPicPr>
          <p:nvPr/>
        </p:nvPicPr>
        <p:blipFill>
          <a:blip r:embed="rId2"/>
          <a:stretch>
            <a:fillRect/>
          </a:stretch>
        </p:blipFill>
        <p:spPr>
          <a:xfrm>
            <a:off x="1297098" y="2482896"/>
            <a:ext cx="3677163" cy="4220164"/>
          </a:xfrm>
          <a:prstGeom prst="rect">
            <a:avLst/>
          </a:prstGeom>
        </p:spPr>
      </p:pic>
      <p:pic>
        <p:nvPicPr>
          <p:cNvPr id="10" name="Imagen 9"/>
          <p:cNvPicPr>
            <a:picLocks noChangeAspect="1"/>
          </p:cNvPicPr>
          <p:nvPr/>
        </p:nvPicPr>
        <p:blipFill>
          <a:blip r:embed="rId3"/>
          <a:stretch>
            <a:fillRect/>
          </a:stretch>
        </p:blipFill>
        <p:spPr>
          <a:xfrm>
            <a:off x="5497375" y="2482896"/>
            <a:ext cx="5497376" cy="2169092"/>
          </a:xfrm>
          <a:prstGeom prst="rect">
            <a:avLst/>
          </a:prstGeom>
        </p:spPr>
      </p:pic>
      <p:pic>
        <p:nvPicPr>
          <p:cNvPr id="13" name="Imagen 12"/>
          <p:cNvPicPr>
            <a:picLocks noChangeAspect="1"/>
          </p:cNvPicPr>
          <p:nvPr/>
        </p:nvPicPr>
        <p:blipFill rotWithShape="1">
          <a:blip r:embed="rId4"/>
          <a:srcRect l="4643" r="3612"/>
          <a:stretch/>
        </p:blipFill>
        <p:spPr>
          <a:xfrm>
            <a:off x="5497375" y="4788268"/>
            <a:ext cx="5497376" cy="1914792"/>
          </a:xfrm>
          <a:prstGeom prst="rect">
            <a:avLst/>
          </a:prstGeom>
        </p:spPr>
      </p:pic>
    </p:spTree>
    <p:extLst>
      <p:ext uri="{BB962C8B-B14F-4D97-AF65-F5344CB8AC3E}">
        <p14:creationId xmlns:p14="http://schemas.microsoft.com/office/powerpoint/2010/main" val="6491526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4650377" y="1815737"/>
            <a:ext cx="3357154" cy="675520"/>
          </a:xfrm>
        </p:spPr>
        <p:txBody>
          <a:bodyPr>
            <a:noAutofit/>
          </a:bodyPr>
          <a:lstStyle/>
          <a:p>
            <a:r>
              <a:rPr lang="es-AR" dirty="0" smtClean="0">
                <a:solidFill>
                  <a:srgbClr val="EB6363"/>
                </a:solidFill>
              </a:rPr>
              <a:t>Plano 3D (Cuerpo)</a:t>
            </a:r>
            <a:endParaRPr lang="es-AR" dirty="0">
              <a:solidFill>
                <a:srgbClr val="EB6363"/>
              </a:solidFill>
            </a:endParaRP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4" name="Imagen 3"/>
          <p:cNvPicPr>
            <a:picLocks noChangeAspect="1"/>
          </p:cNvPicPr>
          <p:nvPr/>
        </p:nvPicPr>
        <p:blipFill>
          <a:blip r:embed="rId2"/>
          <a:stretch>
            <a:fillRect/>
          </a:stretch>
        </p:blipFill>
        <p:spPr>
          <a:xfrm>
            <a:off x="1114400" y="2482896"/>
            <a:ext cx="4267796" cy="3867690"/>
          </a:xfrm>
          <a:prstGeom prst="rect">
            <a:avLst/>
          </a:prstGeom>
        </p:spPr>
      </p:pic>
      <p:pic>
        <p:nvPicPr>
          <p:cNvPr id="5" name="Imagen 4"/>
          <p:cNvPicPr>
            <a:picLocks noChangeAspect="1"/>
          </p:cNvPicPr>
          <p:nvPr/>
        </p:nvPicPr>
        <p:blipFill>
          <a:blip r:embed="rId3"/>
          <a:stretch>
            <a:fillRect/>
          </a:stretch>
        </p:blipFill>
        <p:spPr>
          <a:xfrm>
            <a:off x="6270510" y="2482896"/>
            <a:ext cx="4031355" cy="3867690"/>
          </a:xfrm>
          <a:prstGeom prst="rect">
            <a:avLst/>
          </a:prstGeom>
        </p:spPr>
      </p:pic>
    </p:spTree>
    <p:extLst>
      <p:ext uri="{BB962C8B-B14F-4D97-AF65-F5344CB8AC3E}">
        <p14:creationId xmlns:p14="http://schemas.microsoft.com/office/powerpoint/2010/main" val="38360784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41235" y="719063"/>
            <a:ext cx="4990775" cy="613348"/>
          </a:xfrm>
        </p:spPr>
        <p:txBody>
          <a:bodyPr/>
          <a:lstStyle/>
          <a:p>
            <a:r>
              <a:rPr lang="es-ES" dirty="0" smtClean="0">
                <a:solidFill>
                  <a:srgbClr val="EB6363"/>
                </a:solidFill>
              </a:rPr>
              <a:t>Tabla de contenidos</a:t>
            </a:r>
            <a:endParaRPr lang="es-AR" dirty="0">
              <a:solidFill>
                <a:srgbClr val="EB6363"/>
              </a:solidFill>
            </a:endParaRPr>
          </a:p>
        </p:txBody>
      </p:sp>
      <p:sp>
        <p:nvSpPr>
          <p:cNvPr id="4" name="Rectángulo 3"/>
          <p:cNvSpPr/>
          <p:nvPr/>
        </p:nvSpPr>
        <p:spPr>
          <a:xfrm>
            <a:off x="1514528" y="2251529"/>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01</a:t>
            </a:r>
            <a:endParaRPr lang="es-AR" sz="2400" b="1" dirty="0"/>
          </a:p>
        </p:txBody>
      </p:sp>
      <p:sp>
        <p:nvSpPr>
          <p:cNvPr id="10" name="CuadroTexto 9"/>
          <p:cNvSpPr txBox="1"/>
          <p:nvPr/>
        </p:nvSpPr>
        <p:spPr>
          <a:xfrm>
            <a:off x="933612" y="3100615"/>
            <a:ext cx="2207623" cy="400110"/>
          </a:xfrm>
          <a:prstGeom prst="rect">
            <a:avLst/>
          </a:prstGeom>
          <a:noFill/>
        </p:spPr>
        <p:txBody>
          <a:bodyPr wrap="square" rtlCol="0">
            <a:spAutoFit/>
          </a:bodyPr>
          <a:lstStyle/>
          <a:p>
            <a:pPr algn="ctr"/>
            <a:r>
              <a:rPr lang="es-ES" sz="2000" b="1" dirty="0" smtClean="0"/>
              <a:t>Problema</a:t>
            </a:r>
            <a:endParaRPr lang="es-AR" b="1" dirty="0"/>
          </a:p>
        </p:txBody>
      </p:sp>
      <p:sp>
        <p:nvSpPr>
          <p:cNvPr id="11" name="Rectángulo 10"/>
          <p:cNvSpPr/>
          <p:nvPr/>
        </p:nvSpPr>
        <p:spPr>
          <a:xfrm>
            <a:off x="4344814" y="2251529"/>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02</a:t>
            </a:r>
            <a:endParaRPr lang="es-AR" sz="2400" b="1" dirty="0"/>
          </a:p>
        </p:txBody>
      </p:sp>
      <p:sp>
        <p:nvSpPr>
          <p:cNvPr id="12" name="CuadroTexto 11"/>
          <p:cNvSpPr txBox="1"/>
          <p:nvPr/>
        </p:nvSpPr>
        <p:spPr>
          <a:xfrm>
            <a:off x="3763898" y="3100615"/>
            <a:ext cx="2207623" cy="400110"/>
          </a:xfrm>
          <a:prstGeom prst="rect">
            <a:avLst/>
          </a:prstGeom>
          <a:noFill/>
        </p:spPr>
        <p:txBody>
          <a:bodyPr wrap="square" rtlCol="0">
            <a:spAutoFit/>
          </a:bodyPr>
          <a:lstStyle/>
          <a:p>
            <a:pPr algn="ctr"/>
            <a:r>
              <a:rPr lang="es-ES" sz="2000" b="1" dirty="0" smtClean="0"/>
              <a:t>Solución</a:t>
            </a:r>
            <a:endParaRPr lang="es-AR" b="1" dirty="0"/>
          </a:p>
        </p:txBody>
      </p:sp>
      <p:sp>
        <p:nvSpPr>
          <p:cNvPr id="13" name="Rectángulo 12"/>
          <p:cNvSpPr/>
          <p:nvPr/>
        </p:nvSpPr>
        <p:spPr>
          <a:xfrm>
            <a:off x="7175100" y="2251529"/>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sp>
        <p:nvSpPr>
          <p:cNvPr id="14" name="CuadroTexto 13"/>
          <p:cNvSpPr txBox="1"/>
          <p:nvPr/>
        </p:nvSpPr>
        <p:spPr>
          <a:xfrm>
            <a:off x="6594184" y="3100615"/>
            <a:ext cx="2207623" cy="400110"/>
          </a:xfrm>
          <a:prstGeom prst="rect">
            <a:avLst/>
          </a:prstGeom>
          <a:noFill/>
        </p:spPr>
        <p:txBody>
          <a:bodyPr wrap="square" rtlCol="0">
            <a:spAutoFit/>
          </a:bodyPr>
          <a:lstStyle/>
          <a:p>
            <a:pPr algn="ctr"/>
            <a:r>
              <a:rPr lang="es-ES" sz="2000" b="1" dirty="0" smtClean="0"/>
              <a:t>Metodología</a:t>
            </a:r>
            <a:endParaRPr lang="es-AR" b="1" dirty="0"/>
          </a:p>
        </p:txBody>
      </p:sp>
      <p:sp>
        <p:nvSpPr>
          <p:cNvPr id="15" name="Rectángulo 14"/>
          <p:cNvSpPr/>
          <p:nvPr/>
        </p:nvSpPr>
        <p:spPr>
          <a:xfrm>
            <a:off x="2611808" y="4184105"/>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05</a:t>
            </a:r>
            <a:endParaRPr lang="es-AR" sz="2400" b="1" dirty="0"/>
          </a:p>
        </p:txBody>
      </p:sp>
      <p:sp>
        <p:nvSpPr>
          <p:cNvPr id="16" name="CuadroTexto 15"/>
          <p:cNvSpPr txBox="1"/>
          <p:nvPr/>
        </p:nvSpPr>
        <p:spPr>
          <a:xfrm>
            <a:off x="2030892" y="5033191"/>
            <a:ext cx="2207623" cy="369332"/>
          </a:xfrm>
          <a:prstGeom prst="rect">
            <a:avLst/>
          </a:prstGeom>
          <a:noFill/>
        </p:spPr>
        <p:txBody>
          <a:bodyPr wrap="square" rtlCol="0">
            <a:spAutoFit/>
          </a:bodyPr>
          <a:lstStyle/>
          <a:p>
            <a:pPr algn="ctr"/>
            <a:r>
              <a:rPr lang="es-ES" b="1" dirty="0" smtClean="0"/>
              <a:t>Demo</a:t>
            </a:r>
            <a:endParaRPr lang="es-AR" b="1" dirty="0"/>
          </a:p>
        </p:txBody>
      </p:sp>
      <p:sp>
        <p:nvSpPr>
          <p:cNvPr id="17" name="Rectángulo 16"/>
          <p:cNvSpPr/>
          <p:nvPr/>
        </p:nvSpPr>
        <p:spPr>
          <a:xfrm>
            <a:off x="5662367" y="4184105"/>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06</a:t>
            </a:r>
            <a:endParaRPr lang="es-AR" sz="2400" b="1" dirty="0"/>
          </a:p>
        </p:txBody>
      </p:sp>
      <p:sp>
        <p:nvSpPr>
          <p:cNvPr id="18" name="CuadroTexto 17"/>
          <p:cNvSpPr txBox="1"/>
          <p:nvPr/>
        </p:nvSpPr>
        <p:spPr>
          <a:xfrm>
            <a:off x="5081451" y="5033191"/>
            <a:ext cx="2207623" cy="400110"/>
          </a:xfrm>
          <a:prstGeom prst="rect">
            <a:avLst/>
          </a:prstGeom>
          <a:noFill/>
        </p:spPr>
        <p:txBody>
          <a:bodyPr wrap="square" rtlCol="0">
            <a:spAutoFit/>
          </a:bodyPr>
          <a:lstStyle/>
          <a:p>
            <a:pPr algn="ctr"/>
            <a:r>
              <a:rPr lang="es-ES" sz="2000" b="1" dirty="0" smtClean="0"/>
              <a:t>Conclusiones</a:t>
            </a:r>
            <a:endParaRPr lang="es-AR" b="1" dirty="0"/>
          </a:p>
        </p:txBody>
      </p:sp>
      <p:sp>
        <p:nvSpPr>
          <p:cNvPr id="19" name="Rectángulo 18"/>
          <p:cNvSpPr/>
          <p:nvPr/>
        </p:nvSpPr>
        <p:spPr>
          <a:xfrm>
            <a:off x="10005386" y="2251529"/>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04</a:t>
            </a:r>
            <a:endParaRPr lang="es-AR" sz="2400" b="1" dirty="0"/>
          </a:p>
        </p:txBody>
      </p:sp>
      <p:sp>
        <p:nvSpPr>
          <p:cNvPr id="20" name="CuadroTexto 19"/>
          <p:cNvSpPr txBox="1"/>
          <p:nvPr/>
        </p:nvSpPr>
        <p:spPr>
          <a:xfrm>
            <a:off x="9424470" y="3100615"/>
            <a:ext cx="2207623" cy="400110"/>
          </a:xfrm>
          <a:prstGeom prst="rect">
            <a:avLst/>
          </a:prstGeom>
          <a:noFill/>
        </p:spPr>
        <p:txBody>
          <a:bodyPr wrap="square" rtlCol="0">
            <a:spAutoFit/>
          </a:bodyPr>
          <a:lstStyle/>
          <a:p>
            <a:pPr algn="ctr"/>
            <a:r>
              <a:rPr lang="es-ES" sz="2000" b="1" dirty="0" smtClean="0"/>
              <a:t>Arquitectura</a:t>
            </a:r>
            <a:endParaRPr lang="es-AR" b="1" dirty="0"/>
          </a:p>
        </p:txBody>
      </p:sp>
      <p:sp>
        <p:nvSpPr>
          <p:cNvPr id="22" name="Rectángulo 21"/>
          <p:cNvSpPr/>
          <p:nvPr/>
        </p:nvSpPr>
        <p:spPr>
          <a:xfrm>
            <a:off x="8712926" y="4184105"/>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07</a:t>
            </a:r>
            <a:endParaRPr lang="es-AR" sz="2400" b="1" dirty="0"/>
          </a:p>
        </p:txBody>
      </p:sp>
      <p:sp>
        <p:nvSpPr>
          <p:cNvPr id="23" name="CuadroTexto 22"/>
          <p:cNvSpPr txBox="1"/>
          <p:nvPr/>
        </p:nvSpPr>
        <p:spPr>
          <a:xfrm>
            <a:off x="8132010" y="5033191"/>
            <a:ext cx="2207623" cy="400110"/>
          </a:xfrm>
          <a:prstGeom prst="rect">
            <a:avLst/>
          </a:prstGeom>
          <a:noFill/>
        </p:spPr>
        <p:txBody>
          <a:bodyPr wrap="square" rtlCol="0">
            <a:spAutoFit/>
          </a:bodyPr>
          <a:lstStyle/>
          <a:p>
            <a:pPr algn="ctr"/>
            <a:r>
              <a:rPr lang="es-ES" sz="2000" b="1" dirty="0" smtClean="0"/>
              <a:t>Mejoras</a:t>
            </a:r>
            <a:endParaRPr lang="es-AR" b="1" dirty="0"/>
          </a:p>
        </p:txBody>
      </p:sp>
    </p:spTree>
    <p:extLst>
      <p:ext uri="{BB962C8B-B14F-4D97-AF65-F5344CB8AC3E}">
        <p14:creationId xmlns:p14="http://schemas.microsoft.com/office/powerpoint/2010/main" val="4428682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1000"/>
                                        <p:tgtEl>
                                          <p:spTgt spid="18"/>
                                        </p:tgtEl>
                                      </p:cBhvr>
                                    </p:animEffect>
                                    <p:anim calcmode="lin" valueType="num">
                                      <p:cBhvr>
                                        <p:cTn id="74" dur="1000" fill="hold"/>
                                        <p:tgtEl>
                                          <p:spTgt spid="18"/>
                                        </p:tgtEl>
                                        <p:attrNameLst>
                                          <p:attrName>ppt_x</p:attrName>
                                        </p:attrNameLst>
                                      </p:cBhvr>
                                      <p:tavLst>
                                        <p:tav tm="0">
                                          <p:val>
                                            <p:strVal val="#ppt_x"/>
                                          </p:val>
                                        </p:tav>
                                        <p:tav tm="100000">
                                          <p:val>
                                            <p:strVal val="#ppt_x"/>
                                          </p:val>
                                        </p:tav>
                                      </p:tavLst>
                                    </p:anim>
                                    <p:anim calcmode="lin" valueType="num">
                                      <p:cBhvr>
                                        <p:cTn id="75" dur="1000" fill="hold"/>
                                        <p:tgtEl>
                                          <p:spTgt spid="18"/>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grpId="0" nodeType="after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1000" fill="hold"/>
                                        <p:tgtEl>
                                          <p:spTgt spid="23"/>
                                        </p:tgtEl>
                                        <p:attrNameLst>
                                          <p:attrName>ppt_y</p:attrName>
                                        </p:attrNameLst>
                                      </p:cBhvr>
                                      <p:tavLst>
                                        <p:tav tm="0">
                                          <p:val>
                                            <p:strVal val="#ppt_y+.1"/>
                                          </p:val>
                                        </p:tav>
                                        <p:tav tm="100000">
                                          <p:val>
                                            <p:strVal val="#ppt_y"/>
                                          </p:val>
                                        </p:tav>
                                      </p:tavLst>
                                    </p:anim>
                                  </p:childTnLst>
                                </p:cTn>
                              </p:par>
                            </p:childTnLst>
                          </p:cTn>
                        </p:par>
                        <p:par>
                          <p:cTn id="88" fill="hold">
                            <p:stCondLst>
                              <p:cond delay="14000"/>
                            </p:stCondLst>
                            <p:childTnLst>
                              <p:par>
                                <p:cTn id="89" presetID="42" presetClass="entr" presetSubtype="0" fill="hold" grpId="0" nodeType="after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1000"/>
                                        <p:tgtEl>
                                          <p:spTgt spid="22"/>
                                        </p:tgtEl>
                                      </p:cBhvr>
                                    </p:animEffect>
                                    <p:anim calcmode="lin" valueType="num">
                                      <p:cBhvr>
                                        <p:cTn id="92" dur="1000" fill="hold"/>
                                        <p:tgtEl>
                                          <p:spTgt spid="22"/>
                                        </p:tgtEl>
                                        <p:attrNameLst>
                                          <p:attrName>ppt_x</p:attrName>
                                        </p:attrNameLst>
                                      </p:cBhvr>
                                      <p:tavLst>
                                        <p:tav tm="0">
                                          <p:val>
                                            <p:strVal val="#ppt_x"/>
                                          </p:val>
                                        </p:tav>
                                        <p:tav tm="100000">
                                          <p:val>
                                            <p:strVal val="#ppt_x"/>
                                          </p:val>
                                        </p:tav>
                                      </p:tavLst>
                                    </p:anim>
                                    <p:anim calcmode="lin" valueType="num">
                                      <p:cBhvr>
                                        <p:cTn id="9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2" grpId="0" animBg="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4513943" y="1577778"/>
            <a:ext cx="3357154" cy="675520"/>
          </a:xfrm>
        </p:spPr>
        <p:txBody>
          <a:bodyPr>
            <a:noAutofit/>
          </a:bodyPr>
          <a:lstStyle/>
          <a:p>
            <a:r>
              <a:rPr lang="es-AR" dirty="0" smtClean="0">
                <a:solidFill>
                  <a:srgbClr val="EB6363"/>
                </a:solidFill>
              </a:rPr>
              <a:t>Ensamblado</a:t>
            </a:r>
            <a:endParaRPr lang="es-AR" dirty="0">
              <a:solidFill>
                <a:srgbClr val="EB6363"/>
              </a:solidFill>
            </a:endParaRP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6" name="Imagen 5"/>
          <p:cNvPicPr>
            <a:picLocks noChangeAspect="1"/>
          </p:cNvPicPr>
          <p:nvPr/>
        </p:nvPicPr>
        <p:blipFill>
          <a:blip r:embed="rId2"/>
          <a:stretch>
            <a:fillRect/>
          </a:stretch>
        </p:blipFill>
        <p:spPr>
          <a:xfrm>
            <a:off x="1373051" y="2232788"/>
            <a:ext cx="3140892" cy="4424486"/>
          </a:xfrm>
          <a:prstGeom prst="rect">
            <a:avLst/>
          </a:prstGeom>
        </p:spPr>
      </p:pic>
      <p:pic>
        <p:nvPicPr>
          <p:cNvPr id="7" name="Imagen 6"/>
          <p:cNvPicPr>
            <a:picLocks noChangeAspect="1"/>
          </p:cNvPicPr>
          <p:nvPr/>
        </p:nvPicPr>
        <p:blipFill>
          <a:blip r:embed="rId3"/>
          <a:stretch>
            <a:fillRect/>
          </a:stretch>
        </p:blipFill>
        <p:spPr>
          <a:xfrm>
            <a:off x="5124269" y="2232788"/>
            <a:ext cx="5791911" cy="4424486"/>
          </a:xfrm>
          <a:prstGeom prst="rect">
            <a:avLst/>
          </a:prstGeom>
        </p:spPr>
      </p:pic>
    </p:spTree>
    <p:extLst>
      <p:ext uri="{BB962C8B-B14F-4D97-AF65-F5344CB8AC3E}">
        <p14:creationId xmlns:p14="http://schemas.microsoft.com/office/powerpoint/2010/main" val="2462941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4513943" y="1577778"/>
            <a:ext cx="3357154" cy="675520"/>
          </a:xfrm>
        </p:spPr>
        <p:txBody>
          <a:bodyPr>
            <a:noAutofit/>
          </a:bodyPr>
          <a:lstStyle/>
          <a:p>
            <a:r>
              <a:rPr lang="es-ES" dirty="0" smtClean="0">
                <a:solidFill>
                  <a:srgbClr val="EB6363"/>
                </a:solidFill>
              </a:rPr>
              <a:t>Resultados Finales</a:t>
            </a:r>
            <a:endParaRPr lang="es-AR" dirty="0">
              <a:solidFill>
                <a:srgbClr val="EB6363"/>
              </a:solidFill>
            </a:endParaRP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4" name="Imagen 3"/>
          <p:cNvPicPr>
            <a:picLocks noChangeAspect="1"/>
          </p:cNvPicPr>
          <p:nvPr/>
        </p:nvPicPr>
        <p:blipFill>
          <a:blip r:embed="rId2"/>
          <a:stretch>
            <a:fillRect/>
          </a:stretch>
        </p:blipFill>
        <p:spPr>
          <a:xfrm>
            <a:off x="1086639" y="2232788"/>
            <a:ext cx="3122141" cy="4320000"/>
          </a:xfrm>
          <a:prstGeom prst="rect">
            <a:avLst/>
          </a:prstGeom>
        </p:spPr>
      </p:pic>
      <p:pic>
        <p:nvPicPr>
          <p:cNvPr id="5" name="Imagen 4"/>
          <p:cNvPicPr>
            <a:picLocks noChangeAspect="1"/>
          </p:cNvPicPr>
          <p:nvPr/>
        </p:nvPicPr>
        <p:blipFill>
          <a:blip r:embed="rId3"/>
          <a:stretch>
            <a:fillRect/>
          </a:stretch>
        </p:blipFill>
        <p:spPr>
          <a:xfrm>
            <a:off x="4568713" y="2232788"/>
            <a:ext cx="3084404" cy="4320000"/>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5866" y="2232788"/>
            <a:ext cx="3164197" cy="4320000"/>
          </a:xfrm>
          <a:prstGeom prst="rect">
            <a:avLst/>
          </a:prstGeom>
        </p:spPr>
      </p:pic>
    </p:spTree>
    <p:extLst>
      <p:ext uri="{BB962C8B-B14F-4D97-AF65-F5344CB8AC3E}">
        <p14:creationId xmlns:p14="http://schemas.microsoft.com/office/powerpoint/2010/main" val="7945069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8" y="808056"/>
            <a:ext cx="8530810" cy="1107482"/>
          </a:xfrm>
        </p:spPr>
        <p:txBody>
          <a:bodyPr/>
          <a:lstStyle/>
          <a:p>
            <a:r>
              <a:rPr lang="es-AR" dirty="0"/>
              <a:t>Desarrollo y fabricación de </a:t>
            </a:r>
            <a:r>
              <a:rPr lang="es-AR" dirty="0" smtClean="0"/>
              <a:t>Hardware</a:t>
            </a:r>
            <a:endParaRPr lang="es-AR" dirty="0"/>
          </a:p>
        </p:txBody>
      </p:sp>
      <p:sp>
        <p:nvSpPr>
          <p:cNvPr id="3" name="Marcador de contenido 2"/>
          <p:cNvSpPr>
            <a:spLocks noGrp="1"/>
          </p:cNvSpPr>
          <p:nvPr>
            <p:ph idx="1"/>
          </p:nvPr>
        </p:nvSpPr>
        <p:spPr>
          <a:xfrm>
            <a:off x="4601029" y="1535968"/>
            <a:ext cx="3357154" cy="675520"/>
          </a:xfrm>
        </p:spPr>
        <p:txBody>
          <a:bodyPr>
            <a:noAutofit/>
          </a:bodyPr>
          <a:lstStyle/>
          <a:p>
            <a:r>
              <a:rPr lang="es-ES" dirty="0">
                <a:solidFill>
                  <a:srgbClr val="EB6363"/>
                </a:solidFill>
              </a:rPr>
              <a:t>Resultados </a:t>
            </a:r>
            <a:r>
              <a:rPr lang="es-ES" dirty="0" smtClean="0">
                <a:solidFill>
                  <a:srgbClr val="EB6363"/>
                </a:solidFill>
              </a:rPr>
              <a:t>Finales</a:t>
            </a:r>
            <a:endParaRPr lang="es-AR" dirty="0">
              <a:solidFill>
                <a:srgbClr val="EB6363"/>
              </a:solidFill>
            </a:endParaRP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b="2458"/>
          <a:stretch/>
        </p:blipFill>
        <p:spPr>
          <a:xfrm>
            <a:off x="1939108" y="2211488"/>
            <a:ext cx="3024778" cy="4436054"/>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606" y="2211489"/>
            <a:ext cx="2800111" cy="4436054"/>
          </a:xfrm>
          <a:prstGeom prst="rect">
            <a:avLst/>
          </a:prstGeom>
        </p:spPr>
      </p:pic>
    </p:spTree>
    <p:extLst>
      <p:ext uri="{BB962C8B-B14F-4D97-AF65-F5344CB8AC3E}">
        <p14:creationId xmlns:p14="http://schemas.microsoft.com/office/powerpoint/2010/main" val="31041251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24870" y="730874"/>
            <a:ext cx="8530810" cy="1107482"/>
          </a:xfrm>
        </p:spPr>
        <p:txBody>
          <a:bodyPr/>
          <a:lstStyle/>
          <a:p>
            <a:r>
              <a:rPr lang="es-AR" dirty="0"/>
              <a:t>Desarrollo </a:t>
            </a:r>
            <a:r>
              <a:rPr lang="es-AR" dirty="0" smtClean="0"/>
              <a:t>de Software</a:t>
            </a:r>
            <a:endParaRPr lang="es-AR" dirty="0"/>
          </a:p>
        </p:txBody>
      </p:sp>
      <p:sp>
        <p:nvSpPr>
          <p:cNvPr id="3" name="Marcador de contenido 2"/>
          <p:cNvSpPr>
            <a:spLocks noGrp="1"/>
          </p:cNvSpPr>
          <p:nvPr>
            <p:ph idx="1"/>
          </p:nvPr>
        </p:nvSpPr>
        <p:spPr>
          <a:xfrm>
            <a:off x="4601029" y="1240018"/>
            <a:ext cx="3357154" cy="675520"/>
          </a:xfrm>
        </p:spPr>
        <p:txBody>
          <a:bodyPr>
            <a:noAutofit/>
          </a:bodyPr>
          <a:lstStyle/>
          <a:p>
            <a:r>
              <a:rPr lang="es-ES" dirty="0" smtClean="0">
                <a:solidFill>
                  <a:srgbClr val="EB6363"/>
                </a:solidFill>
              </a:rPr>
              <a:t>Árbol de Ficheros</a:t>
            </a:r>
            <a:endParaRPr lang="es-AR" dirty="0">
              <a:solidFill>
                <a:srgbClr val="EB6363"/>
              </a:solidFill>
            </a:endParaRP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1026" name="Picture 2" descr="https://lh7-us.googleusercontent.com/IXtjj_rViw8SBoIg8WBWsB-SWT855tp3Fyx9Ug76CC_LVSNANUhLgLMFia0U3CNiepizBGbMjqRLHPqLfsFVQDlrVsxzlz2I22UDEM4VU9w_A-ag9YT-f-zt1sNzJvlbT76Z8pMDwGwVsznfXxcLg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060" y="2459683"/>
            <a:ext cx="5775631" cy="356146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7395245" y="1829172"/>
            <a:ext cx="3342424" cy="3030220"/>
          </a:xfrm>
          <a:prstGeom prst="rect">
            <a:avLst/>
          </a:prstGeom>
        </p:spPr>
      </p:pic>
      <p:pic>
        <p:nvPicPr>
          <p:cNvPr id="10" name="Imagen 9"/>
          <p:cNvPicPr>
            <a:picLocks noChangeAspect="1"/>
          </p:cNvPicPr>
          <p:nvPr/>
        </p:nvPicPr>
        <p:blipFill>
          <a:blip r:embed="rId4"/>
          <a:stretch>
            <a:fillRect/>
          </a:stretch>
        </p:blipFill>
        <p:spPr>
          <a:xfrm>
            <a:off x="7395246" y="4859392"/>
            <a:ext cx="3342424" cy="1874343"/>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4018" y="218371"/>
            <a:ext cx="2344028" cy="1360115"/>
          </a:xfrm>
          <a:prstGeom prst="rect">
            <a:avLst/>
          </a:prstGeom>
        </p:spPr>
      </p:pic>
    </p:spTree>
    <p:extLst>
      <p:ext uri="{BB962C8B-B14F-4D97-AF65-F5344CB8AC3E}">
        <p14:creationId xmlns:p14="http://schemas.microsoft.com/office/powerpoint/2010/main" val="29832711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7" y="808056"/>
            <a:ext cx="8583061" cy="727912"/>
          </a:xfrm>
        </p:spPr>
        <p:txBody>
          <a:bodyPr/>
          <a:lstStyle/>
          <a:p>
            <a:r>
              <a:rPr lang="es-AR" dirty="0" smtClean="0"/>
              <a:t>Datos registrados en la nube</a:t>
            </a:r>
            <a:endParaRPr lang="es-AR" dirty="0"/>
          </a:p>
        </p:txBody>
      </p:sp>
      <p:sp>
        <p:nvSpPr>
          <p:cNvPr id="3" name="Marcador de contenido 2"/>
          <p:cNvSpPr>
            <a:spLocks noGrp="1"/>
          </p:cNvSpPr>
          <p:nvPr>
            <p:ph idx="1"/>
          </p:nvPr>
        </p:nvSpPr>
        <p:spPr>
          <a:xfrm>
            <a:off x="1364194" y="1198208"/>
            <a:ext cx="3357154" cy="675520"/>
          </a:xfrm>
        </p:spPr>
        <p:txBody>
          <a:bodyPr>
            <a:noAutofit/>
          </a:bodyPr>
          <a:lstStyle/>
          <a:p>
            <a:r>
              <a:rPr lang="es-ES" dirty="0" smtClean="0">
                <a:solidFill>
                  <a:srgbClr val="EB6363"/>
                </a:solidFill>
              </a:rPr>
              <a:t>Trazabilidad:</a:t>
            </a:r>
            <a:endParaRPr lang="es-AR" dirty="0">
              <a:solidFill>
                <a:srgbClr val="EB6363"/>
              </a:solidFill>
            </a:endParaRP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2050" name="Picture 2" descr="https://lh7-us.googleusercontent.com/9dLnG2-6PILQQNPf43GaQzn6ulUCiGpp1jMnyKykd69l8T7yX-0tJdTEQmfc6Uz3GWLErJ6VkPULEk4d-AjN7M9KXF77-LFvfMGN2bQeDjXWlCaCbSEFMWnAFDoDbE0ejSIyqNB-Npleb9cpMG-La_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194" y="1836783"/>
            <a:ext cx="57054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7-us.googleusercontent.com/bo0cb3EbNvP6wG6Yz5DWU7NhrgDCyty-0xqKdRH7rikz7fvAW91eK4OEwDi4lXmsItiKBfDoEW6a1nEoT_e4cltsfRu6X4kf_I2Cw3jcA8vevihWLOg2NC7hLHzXWbwFG9ibeKTL8qrllp-kFKOVGoM"/>
          <p:cNvPicPr>
            <a:picLocks noChangeAspect="1" noChangeArrowheads="1"/>
          </p:cNvPicPr>
          <p:nvPr/>
        </p:nvPicPr>
        <p:blipFill rotWithShape="1">
          <a:blip r:embed="rId3">
            <a:extLst>
              <a:ext uri="{28A0092B-C50C-407E-A947-70E740481C1C}">
                <a14:useLocalDpi xmlns:a14="http://schemas.microsoft.com/office/drawing/2010/main" val="0"/>
              </a:ext>
            </a:extLst>
          </a:blip>
          <a:srcRect b="12867"/>
          <a:stretch/>
        </p:blipFill>
        <p:spPr bwMode="auto">
          <a:xfrm>
            <a:off x="1364194" y="4189458"/>
            <a:ext cx="5699639" cy="260836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a:stretch>
            <a:fillRect/>
          </a:stretch>
        </p:blipFill>
        <p:spPr>
          <a:xfrm>
            <a:off x="7278333" y="3134540"/>
            <a:ext cx="3932261" cy="2548349"/>
          </a:xfrm>
          <a:prstGeom prst="rect">
            <a:avLst/>
          </a:prstGeom>
        </p:spPr>
      </p:pic>
    </p:spTree>
    <p:extLst>
      <p:ext uri="{BB962C8B-B14F-4D97-AF65-F5344CB8AC3E}">
        <p14:creationId xmlns:p14="http://schemas.microsoft.com/office/powerpoint/2010/main" val="35888070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1000"/>
                                        <p:tgtEl>
                                          <p:spTgt spid="2052"/>
                                        </p:tgtEl>
                                      </p:cBhvr>
                                    </p:animEffect>
                                    <p:anim calcmode="lin" valueType="num">
                                      <p:cBhvr>
                                        <p:cTn id="20" dur="1000" fill="hold"/>
                                        <p:tgtEl>
                                          <p:spTgt spid="2052"/>
                                        </p:tgtEl>
                                        <p:attrNameLst>
                                          <p:attrName>ppt_x</p:attrName>
                                        </p:attrNameLst>
                                      </p:cBhvr>
                                      <p:tavLst>
                                        <p:tav tm="0">
                                          <p:val>
                                            <p:strVal val="#ppt_x"/>
                                          </p:val>
                                        </p:tav>
                                        <p:tav tm="100000">
                                          <p:val>
                                            <p:strVal val="#ppt_x"/>
                                          </p:val>
                                        </p:tav>
                                      </p:tavLst>
                                    </p:anim>
                                    <p:anim calcmode="lin" valueType="num">
                                      <p:cBhvr>
                                        <p:cTn id="21" dur="1000" fill="hold"/>
                                        <p:tgtEl>
                                          <p:spTgt spid="205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7" y="808056"/>
            <a:ext cx="8583061" cy="727912"/>
          </a:xfrm>
        </p:spPr>
        <p:txBody>
          <a:bodyPr/>
          <a:lstStyle/>
          <a:p>
            <a:r>
              <a:rPr lang="es-AR" dirty="0" smtClean="0"/>
              <a:t>Datos registrados en la nube</a:t>
            </a:r>
            <a:endParaRPr lang="es-AR" dirty="0"/>
          </a:p>
        </p:txBody>
      </p:sp>
      <p:sp>
        <p:nvSpPr>
          <p:cNvPr id="3" name="Marcador de contenido 2"/>
          <p:cNvSpPr>
            <a:spLocks noGrp="1"/>
          </p:cNvSpPr>
          <p:nvPr>
            <p:ph idx="1"/>
          </p:nvPr>
        </p:nvSpPr>
        <p:spPr>
          <a:xfrm>
            <a:off x="1364194" y="1198208"/>
            <a:ext cx="3357154" cy="675520"/>
          </a:xfrm>
        </p:spPr>
        <p:txBody>
          <a:bodyPr>
            <a:noAutofit/>
          </a:bodyPr>
          <a:lstStyle/>
          <a:p>
            <a:r>
              <a:rPr lang="es-ES" dirty="0" smtClean="0">
                <a:solidFill>
                  <a:srgbClr val="EB6363"/>
                </a:solidFill>
              </a:rPr>
              <a:t>App Móvil:</a:t>
            </a:r>
            <a:endParaRPr lang="es-AR" dirty="0">
              <a:solidFill>
                <a:srgbClr val="EB6363"/>
              </a:solidFill>
            </a:endParaRPr>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03</a:t>
            </a:r>
            <a:endParaRPr lang="es-AR" sz="2400" b="1" dirty="0"/>
          </a:p>
        </p:txBody>
      </p:sp>
      <p:pic>
        <p:nvPicPr>
          <p:cNvPr id="3074" name="Picture 2" descr="https://lh7-us.googleusercontent.com/Usahx-Zypj5X7WAsA69B1ROYuZk3NuC7bO1UeU6T76ce0Odsps33h9Yjj9ly8_tVLmZbGBums5sV06Ube7X4dJhpWAcYp6X-RobuH8I3LmfsAR3p1HRcOqy3AKkX5eqpAPpwWvFErZ6oZcBubDY5W-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6910" y="1986523"/>
            <a:ext cx="2916564" cy="42013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7-us.googleusercontent.com/w-5Lo4S1G9_3OyTEvWcnuwx5_uKDoqXzLGQUJmuiu1J8URYWCcN0VTmx0EJloa7avKiWa5fq-4YFlkJ0K7Kxx57V_89aLxHBUbBqK7S33zxMOm5XTx0nKR-u33YB7miM7aejQwA__24bGw390j1-T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157" y="1986523"/>
            <a:ext cx="2181951" cy="42013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1348" y="1986939"/>
            <a:ext cx="2344647" cy="4200936"/>
          </a:xfrm>
          <a:prstGeom prst="rect">
            <a:avLst/>
          </a:prstGeom>
        </p:spPr>
      </p:pic>
    </p:spTree>
    <p:extLst>
      <p:ext uri="{BB962C8B-B14F-4D97-AF65-F5344CB8AC3E}">
        <p14:creationId xmlns:p14="http://schemas.microsoft.com/office/powerpoint/2010/main" val="17609760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fade">
                                      <p:cBhvr>
                                        <p:cTn id="13" dur="1000"/>
                                        <p:tgtEl>
                                          <p:spTgt spid="3076"/>
                                        </p:tgtEl>
                                      </p:cBhvr>
                                    </p:animEffect>
                                    <p:anim calcmode="lin" valueType="num">
                                      <p:cBhvr>
                                        <p:cTn id="14" dur="1000" fill="hold"/>
                                        <p:tgtEl>
                                          <p:spTgt spid="3076"/>
                                        </p:tgtEl>
                                        <p:attrNameLst>
                                          <p:attrName>ppt_x</p:attrName>
                                        </p:attrNameLst>
                                      </p:cBhvr>
                                      <p:tavLst>
                                        <p:tav tm="0">
                                          <p:val>
                                            <p:strVal val="#ppt_x"/>
                                          </p:val>
                                        </p:tav>
                                        <p:tav tm="100000">
                                          <p:val>
                                            <p:strVal val="#ppt_x"/>
                                          </p:val>
                                        </p:tav>
                                      </p:tavLst>
                                    </p:anim>
                                    <p:anim calcmode="lin" valueType="num">
                                      <p:cBhvr>
                                        <p:cTn id="15" dur="1000" fill="hold"/>
                                        <p:tgtEl>
                                          <p:spTgt spid="307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fade">
                                      <p:cBhvr>
                                        <p:cTn id="25" dur="1000"/>
                                        <p:tgtEl>
                                          <p:spTgt spid="3074"/>
                                        </p:tgtEl>
                                      </p:cBhvr>
                                    </p:animEffect>
                                    <p:anim calcmode="lin" valueType="num">
                                      <p:cBhvr>
                                        <p:cTn id="26" dur="1000" fill="hold"/>
                                        <p:tgtEl>
                                          <p:spTgt spid="3074"/>
                                        </p:tgtEl>
                                        <p:attrNameLst>
                                          <p:attrName>ppt_x</p:attrName>
                                        </p:attrNameLst>
                                      </p:cBhvr>
                                      <p:tavLst>
                                        <p:tav tm="0">
                                          <p:val>
                                            <p:strVal val="#ppt_x"/>
                                          </p:val>
                                        </p:tav>
                                        <p:tav tm="100000">
                                          <p:val>
                                            <p:strVal val="#ppt_x"/>
                                          </p:val>
                                        </p:tav>
                                      </p:tavLst>
                                    </p:anim>
                                    <p:anim calcmode="lin" valueType="num">
                                      <p:cBhvr>
                                        <p:cTn id="27"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66823" y="1702888"/>
            <a:ext cx="2103884" cy="13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t>04</a:t>
            </a:r>
            <a:endParaRPr lang="es-AR" sz="2800" b="1" dirty="0"/>
          </a:p>
        </p:txBody>
      </p:sp>
      <p:sp>
        <p:nvSpPr>
          <p:cNvPr id="5" name="CuadroTexto 4"/>
          <p:cNvSpPr txBox="1"/>
          <p:nvPr/>
        </p:nvSpPr>
        <p:spPr>
          <a:xfrm>
            <a:off x="2515753" y="3401059"/>
            <a:ext cx="4850161" cy="1015663"/>
          </a:xfrm>
          <a:prstGeom prst="rect">
            <a:avLst/>
          </a:prstGeom>
          <a:noFill/>
        </p:spPr>
        <p:txBody>
          <a:bodyPr wrap="square" rtlCol="0">
            <a:spAutoFit/>
          </a:bodyPr>
          <a:lstStyle/>
          <a:p>
            <a:pPr algn="ctr"/>
            <a:r>
              <a:rPr lang="es-ES" sz="6000" b="1" dirty="0" smtClean="0">
                <a:solidFill>
                  <a:schemeClr val="accent1"/>
                </a:solidFill>
              </a:rPr>
              <a:t>Arquitectura</a:t>
            </a:r>
            <a:endParaRPr lang="es-AR" sz="3600" b="1" dirty="0">
              <a:solidFill>
                <a:schemeClr val="accent1"/>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024" y="4290810"/>
            <a:ext cx="2483100" cy="2567190"/>
          </a:xfrm>
          <a:prstGeom prst="rect">
            <a:avLst/>
          </a:prstGeom>
        </p:spPr>
      </p:pic>
    </p:spTree>
    <p:extLst>
      <p:ext uri="{BB962C8B-B14F-4D97-AF65-F5344CB8AC3E}">
        <p14:creationId xmlns:p14="http://schemas.microsoft.com/office/powerpoint/2010/main" val="15151412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1807" y="808056"/>
            <a:ext cx="8583061" cy="727912"/>
          </a:xfrm>
        </p:spPr>
        <p:txBody>
          <a:bodyPr/>
          <a:lstStyle/>
          <a:p>
            <a:r>
              <a:rPr lang="es-AR" dirty="0" smtClean="0"/>
              <a:t>Arquitectura</a:t>
            </a:r>
            <a:endParaRPr lang="es-AR" dirty="0"/>
          </a:p>
        </p:txBody>
      </p:sp>
      <p:sp>
        <p:nvSpPr>
          <p:cNvPr id="11" name="Rectángulo 10"/>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04</a:t>
            </a:r>
            <a:endParaRPr lang="es-AR" sz="2400" b="1" dirty="0"/>
          </a:p>
        </p:txBody>
      </p:sp>
      <p:sp>
        <p:nvSpPr>
          <p:cNvPr id="6" name="Marcador de contenido 5"/>
          <p:cNvSpPr>
            <a:spLocks noGrp="1"/>
          </p:cNvSpPr>
          <p:nvPr>
            <p:ph idx="1"/>
          </p:nvPr>
        </p:nvSpPr>
        <p:spPr>
          <a:xfrm>
            <a:off x="1624067" y="1085412"/>
            <a:ext cx="4811734" cy="5955467"/>
          </a:xfrm>
        </p:spPr>
        <p:txBody>
          <a:bodyPr>
            <a:normAutofit fontScale="62500" lnSpcReduction="20000"/>
          </a:bodyPr>
          <a:lstStyle/>
          <a:p>
            <a:pPr marL="352425" indent="-342900">
              <a:lnSpc>
                <a:spcPct val="100000"/>
              </a:lnSpc>
              <a:spcBef>
                <a:spcPts val="0"/>
              </a:spcBef>
              <a:spcAft>
                <a:spcPts val="0"/>
              </a:spcAft>
              <a:buSzPct val="100000"/>
            </a:pPr>
            <a:r>
              <a:rPr lang="es-ES" b="1" dirty="0">
                <a:solidFill>
                  <a:srgbClr val="00B0F0"/>
                </a:solidFill>
              </a:rPr>
              <a:t>Plataforma:</a:t>
            </a:r>
            <a:endParaRPr lang="es-ES" dirty="0"/>
          </a:p>
          <a:p>
            <a:pPr marL="0" lvl="0" indent="0">
              <a:lnSpc>
                <a:spcPct val="100000"/>
              </a:lnSpc>
              <a:spcBef>
                <a:spcPts val="880"/>
              </a:spcBef>
              <a:spcAft>
                <a:spcPts val="0"/>
              </a:spcAft>
              <a:buSzPct val="100000"/>
              <a:buNone/>
            </a:pPr>
            <a:r>
              <a:rPr lang="es-ES" dirty="0"/>
              <a:t>	Arduino IDE (Entorno de Desarrollo Integrado)</a:t>
            </a:r>
          </a:p>
          <a:p>
            <a:pPr marL="352425" indent="-342900">
              <a:lnSpc>
                <a:spcPct val="100000"/>
              </a:lnSpc>
              <a:spcBef>
                <a:spcPts val="880"/>
              </a:spcBef>
              <a:spcAft>
                <a:spcPts val="0"/>
              </a:spcAft>
              <a:buSzPct val="100000"/>
            </a:pPr>
            <a:r>
              <a:rPr lang="es-ES" b="1" dirty="0">
                <a:solidFill>
                  <a:srgbClr val="00B0F0"/>
                </a:solidFill>
              </a:rPr>
              <a:t>Lenguaje:</a:t>
            </a:r>
            <a:endParaRPr lang="es-ES" dirty="0"/>
          </a:p>
          <a:p>
            <a:pPr marL="0" lvl="0" indent="0">
              <a:lnSpc>
                <a:spcPct val="100000"/>
              </a:lnSpc>
              <a:spcBef>
                <a:spcPts val="880"/>
              </a:spcBef>
              <a:spcAft>
                <a:spcPts val="0"/>
              </a:spcAft>
              <a:buSzPct val="100000"/>
              <a:buNone/>
            </a:pPr>
            <a:r>
              <a:rPr lang="es-ES" dirty="0"/>
              <a:t>	C++</a:t>
            </a:r>
          </a:p>
          <a:p>
            <a:pPr marL="352425" indent="-342900">
              <a:lnSpc>
                <a:spcPct val="100000"/>
              </a:lnSpc>
              <a:spcBef>
                <a:spcPts val="880"/>
              </a:spcBef>
              <a:spcAft>
                <a:spcPts val="0"/>
              </a:spcAft>
              <a:buSzPct val="100000"/>
            </a:pPr>
            <a:r>
              <a:rPr lang="es-ES" b="1" dirty="0">
                <a:solidFill>
                  <a:srgbClr val="00B0F0"/>
                </a:solidFill>
              </a:rPr>
              <a:t>Protocolos Físicos:</a:t>
            </a:r>
            <a:endParaRPr lang="es-ES" dirty="0"/>
          </a:p>
          <a:p>
            <a:pPr marL="457200" lvl="1" indent="0">
              <a:lnSpc>
                <a:spcPct val="100000"/>
              </a:lnSpc>
              <a:spcBef>
                <a:spcPts val="852"/>
              </a:spcBef>
              <a:spcAft>
                <a:spcPts val="0"/>
              </a:spcAft>
              <a:buSzPct val="100000"/>
              <a:buNone/>
            </a:pPr>
            <a:r>
              <a:rPr lang="es-ES" dirty="0"/>
              <a:t>Serial </a:t>
            </a:r>
            <a:r>
              <a:rPr lang="es-ES" dirty="0" smtClean="0"/>
              <a:t>(PC </a:t>
            </a:r>
            <a:r>
              <a:rPr lang="es-ES" dirty="0"/>
              <a:t>– Arduino)</a:t>
            </a:r>
          </a:p>
          <a:p>
            <a:pPr marL="457200" lvl="1" indent="0">
              <a:lnSpc>
                <a:spcPct val="100000"/>
              </a:lnSpc>
              <a:spcBef>
                <a:spcPts val="852"/>
              </a:spcBef>
              <a:spcAft>
                <a:spcPts val="0"/>
              </a:spcAft>
              <a:buSzPct val="100000"/>
              <a:buNone/>
            </a:pPr>
            <a:r>
              <a:rPr lang="es-ES" dirty="0"/>
              <a:t>Serial </a:t>
            </a:r>
            <a:r>
              <a:rPr lang="es-ES" dirty="0" err="1"/>
              <a:t>Uart</a:t>
            </a:r>
            <a:r>
              <a:rPr lang="es-ES" dirty="0"/>
              <a:t> (Arduino - Módulo de comunicaciones)</a:t>
            </a:r>
          </a:p>
          <a:p>
            <a:pPr marL="457200" lvl="1" indent="0">
              <a:lnSpc>
                <a:spcPct val="100000"/>
              </a:lnSpc>
              <a:spcBef>
                <a:spcPts val="852"/>
              </a:spcBef>
              <a:spcAft>
                <a:spcPts val="0"/>
              </a:spcAft>
              <a:buSzPct val="100000"/>
              <a:buNone/>
            </a:pPr>
            <a:r>
              <a:rPr lang="es-ES" dirty="0" err="1"/>
              <a:t>Gsm</a:t>
            </a:r>
            <a:r>
              <a:rPr lang="es-ES" dirty="0"/>
              <a:t> (Módulo de Comunicaciones)</a:t>
            </a:r>
          </a:p>
          <a:p>
            <a:pPr marL="352425" indent="-342900">
              <a:lnSpc>
                <a:spcPct val="100000"/>
              </a:lnSpc>
              <a:spcBef>
                <a:spcPts val="880"/>
              </a:spcBef>
              <a:spcAft>
                <a:spcPts val="0"/>
              </a:spcAft>
              <a:buSzPct val="100000"/>
            </a:pPr>
            <a:r>
              <a:rPr lang="es-ES" b="1" dirty="0">
                <a:solidFill>
                  <a:srgbClr val="00B0F0"/>
                </a:solidFill>
              </a:rPr>
              <a:t>Protocolo de Comunicación:</a:t>
            </a:r>
            <a:endParaRPr lang="es-ES" dirty="0"/>
          </a:p>
          <a:p>
            <a:pPr marL="457200" lvl="1" indent="0">
              <a:lnSpc>
                <a:spcPct val="100000"/>
              </a:lnSpc>
              <a:spcBef>
                <a:spcPts val="852"/>
              </a:spcBef>
              <a:spcAft>
                <a:spcPts val="0"/>
              </a:spcAft>
              <a:buSzPct val="100000"/>
              <a:buNone/>
            </a:pPr>
            <a:r>
              <a:rPr lang="es-ES" dirty="0"/>
              <a:t>Http (Control)</a:t>
            </a:r>
          </a:p>
          <a:p>
            <a:pPr marL="352425" indent="-342900">
              <a:lnSpc>
                <a:spcPct val="100000"/>
              </a:lnSpc>
              <a:spcBef>
                <a:spcPts val="880"/>
              </a:spcBef>
              <a:spcAft>
                <a:spcPts val="0"/>
              </a:spcAft>
              <a:buSzPct val="100000"/>
            </a:pPr>
            <a:r>
              <a:rPr lang="es-ES" b="1" dirty="0">
                <a:solidFill>
                  <a:srgbClr val="00B0F0"/>
                </a:solidFill>
              </a:rPr>
              <a:t>Componentes:</a:t>
            </a:r>
            <a:endParaRPr lang="es-ES" dirty="0"/>
          </a:p>
          <a:p>
            <a:pPr marL="751524" lvl="1" indent="-285750">
              <a:lnSpc>
                <a:spcPct val="100000"/>
              </a:lnSpc>
              <a:spcBef>
                <a:spcPts val="852"/>
              </a:spcBef>
              <a:spcAft>
                <a:spcPts val="0"/>
              </a:spcAft>
              <a:buSzPct val="100000"/>
            </a:pPr>
            <a:r>
              <a:rPr lang="es-ES" dirty="0"/>
              <a:t>Arduino Mega </a:t>
            </a:r>
            <a:r>
              <a:rPr lang="es-ES" dirty="0" smtClean="0"/>
              <a:t>2560</a:t>
            </a:r>
          </a:p>
          <a:p>
            <a:pPr marL="751524" lvl="1" indent="-285750">
              <a:lnSpc>
                <a:spcPct val="100000"/>
              </a:lnSpc>
              <a:spcBef>
                <a:spcPts val="852"/>
              </a:spcBef>
              <a:spcAft>
                <a:spcPts val="0"/>
              </a:spcAft>
              <a:buSzPct val="100000"/>
            </a:pPr>
            <a:r>
              <a:rPr lang="es-ES" dirty="0" smtClean="0"/>
              <a:t>Sim 900L</a:t>
            </a:r>
          </a:p>
          <a:p>
            <a:pPr marL="751524" lvl="1" indent="-285750">
              <a:lnSpc>
                <a:spcPct val="100000"/>
              </a:lnSpc>
              <a:spcBef>
                <a:spcPts val="852"/>
              </a:spcBef>
              <a:spcAft>
                <a:spcPts val="0"/>
              </a:spcAft>
              <a:buSzPct val="100000"/>
            </a:pPr>
            <a:r>
              <a:rPr lang="es-AR" dirty="0"/>
              <a:t>Parlante 1w/ 8 </a:t>
            </a:r>
            <a:r>
              <a:rPr lang="es-AR" dirty="0" err="1" smtClean="0"/>
              <a:t>Ohms</a:t>
            </a:r>
            <a:endParaRPr lang="es-AR" dirty="0" smtClean="0"/>
          </a:p>
          <a:p>
            <a:pPr marL="751524" lvl="1" indent="-285750">
              <a:lnSpc>
                <a:spcPct val="100000"/>
              </a:lnSpc>
              <a:spcBef>
                <a:spcPts val="852"/>
              </a:spcBef>
              <a:spcAft>
                <a:spcPts val="0"/>
              </a:spcAft>
              <a:buSzPct val="100000"/>
            </a:pPr>
            <a:r>
              <a:rPr lang="es-ES" dirty="0" smtClean="0"/>
              <a:t>Micrófono </a:t>
            </a:r>
            <a:r>
              <a:rPr lang="es-ES" dirty="0" err="1" smtClean="0"/>
              <a:t>Electret</a:t>
            </a:r>
            <a:endParaRPr lang="es-ES" dirty="0" smtClean="0"/>
          </a:p>
          <a:p>
            <a:pPr marL="751524" lvl="1" indent="-285750">
              <a:lnSpc>
                <a:spcPct val="100000"/>
              </a:lnSpc>
              <a:spcBef>
                <a:spcPts val="852"/>
              </a:spcBef>
              <a:spcAft>
                <a:spcPts val="0"/>
              </a:spcAft>
              <a:buSzPct val="100000"/>
            </a:pPr>
            <a:r>
              <a:rPr lang="es-ES" dirty="0"/>
              <a:t>Fuente switch 220V / 12V - </a:t>
            </a:r>
            <a:r>
              <a:rPr lang="es-AR" dirty="0"/>
              <a:t>Fuente switch 220V / </a:t>
            </a:r>
            <a:r>
              <a:rPr lang="es-AR" dirty="0" smtClean="0"/>
              <a:t>5V</a:t>
            </a:r>
            <a:endParaRPr lang="es-ES" dirty="0" smtClean="0"/>
          </a:p>
          <a:p>
            <a:pPr marL="751524" lvl="1" indent="-285750">
              <a:lnSpc>
                <a:spcPct val="100000"/>
              </a:lnSpc>
              <a:spcBef>
                <a:spcPts val="852"/>
              </a:spcBef>
              <a:spcAft>
                <a:spcPts val="0"/>
              </a:spcAft>
              <a:buSzPct val="100000"/>
            </a:pPr>
            <a:r>
              <a:rPr lang="en-US" dirty="0"/>
              <a:t>Fuente step down dc-dc </a:t>
            </a:r>
            <a:r>
              <a:rPr lang="en-US" dirty="0" smtClean="0"/>
              <a:t>XL4015</a:t>
            </a:r>
          </a:p>
          <a:p>
            <a:pPr marL="751524" lvl="1" indent="-285750">
              <a:lnSpc>
                <a:spcPct val="100000"/>
              </a:lnSpc>
              <a:spcBef>
                <a:spcPts val="852"/>
              </a:spcBef>
              <a:spcAft>
                <a:spcPts val="0"/>
              </a:spcAft>
              <a:buSzPct val="100000"/>
            </a:pPr>
            <a:r>
              <a:rPr lang="es-ES" dirty="0" smtClean="0"/>
              <a:t>Amplificador </a:t>
            </a:r>
            <a:r>
              <a:rPr lang="es-ES" dirty="0"/>
              <a:t>de Audio </a:t>
            </a:r>
            <a:r>
              <a:rPr lang="es-AR" dirty="0"/>
              <a:t>Pam8403</a:t>
            </a:r>
            <a:r>
              <a:rPr lang="es-ES" dirty="0" smtClean="0"/>
              <a:t> 5-12v</a:t>
            </a:r>
          </a:p>
          <a:p>
            <a:pPr marL="751524" lvl="1" indent="-285750">
              <a:lnSpc>
                <a:spcPct val="100000"/>
              </a:lnSpc>
              <a:spcBef>
                <a:spcPts val="852"/>
              </a:spcBef>
              <a:spcAft>
                <a:spcPts val="0"/>
              </a:spcAft>
              <a:buSzPct val="100000"/>
            </a:pPr>
            <a:r>
              <a:rPr lang="es-ES" dirty="0" smtClean="0"/>
              <a:t>Teclado </a:t>
            </a:r>
            <a:r>
              <a:rPr lang="es-ES" dirty="0"/>
              <a:t>Membrana matricial </a:t>
            </a:r>
            <a:r>
              <a:rPr lang="es-ES" dirty="0" smtClean="0"/>
              <a:t>4x4</a:t>
            </a:r>
          </a:p>
          <a:p>
            <a:pPr marL="751524" lvl="1" indent="-285750">
              <a:lnSpc>
                <a:spcPct val="100000"/>
              </a:lnSpc>
              <a:spcBef>
                <a:spcPts val="852"/>
              </a:spcBef>
              <a:spcAft>
                <a:spcPts val="0"/>
              </a:spcAft>
              <a:buSzPct val="100000"/>
            </a:pPr>
            <a:r>
              <a:rPr lang="es-ES" dirty="0" err="1" smtClean="0"/>
              <a:t>Display</a:t>
            </a:r>
            <a:r>
              <a:rPr lang="es-ES" dirty="0" smtClean="0"/>
              <a:t> LCD 2x16</a:t>
            </a:r>
          </a:p>
          <a:p>
            <a:pPr marL="751524" lvl="1" indent="-285750">
              <a:lnSpc>
                <a:spcPct val="100000"/>
              </a:lnSpc>
              <a:spcBef>
                <a:spcPts val="852"/>
              </a:spcBef>
              <a:spcAft>
                <a:spcPts val="0"/>
              </a:spcAft>
              <a:buSzPct val="100000"/>
            </a:pPr>
            <a:r>
              <a:rPr lang="es-AR" dirty="0"/>
              <a:t>Tarjeta sim </a:t>
            </a:r>
            <a:r>
              <a:rPr lang="es-AR" dirty="0" err="1" smtClean="0"/>
              <a:t>card</a:t>
            </a:r>
            <a:endParaRPr lang="es-AR" dirty="0" smtClean="0"/>
          </a:p>
          <a:p>
            <a:pPr marL="751524" lvl="1" indent="-285750">
              <a:lnSpc>
                <a:spcPct val="100000"/>
              </a:lnSpc>
              <a:spcBef>
                <a:spcPts val="852"/>
              </a:spcBef>
              <a:spcAft>
                <a:spcPts val="0"/>
              </a:spcAft>
              <a:buSzPct val="100000"/>
            </a:pPr>
            <a:r>
              <a:rPr lang="es-ES" dirty="0" smtClean="0"/>
              <a:t>Placa de Cobre – Cables – Pines – Capacitores - Bobinas</a:t>
            </a:r>
            <a:endParaRPr lang="es-ES" dirty="0"/>
          </a:p>
          <a:p>
            <a:endParaRPr lang="es-AR" dirty="0"/>
          </a:p>
        </p:txBody>
      </p:sp>
      <p:pic>
        <p:nvPicPr>
          <p:cNvPr id="20" name="Google Shape;157;p5"/>
          <p:cNvPicPr preferRelativeResize="0"/>
          <p:nvPr/>
        </p:nvPicPr>
        <p:blipFill rotWithShape="1">
          <a:blip r:embed="rId2">
            <a:alphaModFix/>
          </a:blip>
          <a:srcRect/>
          <a:stretch/>
        </p:blipFill>
        <p:spPr>
          <a:xfrm flipH="1">
            <a:off x="6165582" y="1904092"/>
            <a:ext cx="1635625" cy="1506464"/>
          </a:xfrm>
          <a:prstGeom prst="rect">
            <a:avLst/>
          </a:prstGeom>
          <a:noFill/>
          <a:ln>
            <a:noFill/>
          </a:ln>
        </p:spPr>
      </p:pic>
      <p:pic>
        <p:nvPicPr>
          <p:cNvPr id="22" name="Google Shape;159;p5"/>
          <p:cNvPicPr preferRelativeResize="0"/>
          <p:nvPr/>
        </p:nvPicPr>
        <p:blipFill rotWithShape="1">
          <a:blip r:embed="rId3">
            <a:alphaModFix/>
          </a:blip>
          <a:srcRect/>
          <a:stretch/>
        </p:blipFill>
        <p:spPr>
          <a:xfrm>
            <a:off x="9463468" y="1900567"/>
            <a:ext cx="1731400" cy="1502349"/>
          </a:xfrm>
          <a:prstGeom prst="rect">
            <a:avLst/>
          </a:prstGeom>
          <a:noFill/>
          <a:ln>
            <a:noFill/>
          </a:ln>
        </p:spPr>
      </p:pic>
      <p:pic>
        <p:nvPicPr>
          <p:cNvPr id="23" name="Google Shape;160;p5"/>
          <p:cNvPicPr preferRelativeResize="0"/>
          <p:nvPr/>
        </p:nvPicPr>
        <p:blipFill rotWithShape="1">
          <a:blip r:embed="rId4">
            <a:alphaModFix/>
          </a:blip>
          <a:srcRect/>
          <a:stretch/>
        </p:blipFill>
        <p:spPr>
          <a:xfrm>
            <a:off x="6165582" y="3410557"/>
            <a:ext cx="1809885" cy="1409518"/>
          </a:xfrm>
          <a:prstGeom prst="rect">
            <a:avLst/>
          </a:prstGeom>
          <a:noFill/>
          <a:ln>
            <a:noFill/>
          </a:ln>
        </p:spPr>
      </p:pic>
      <p:pic>
        <p:nvPicPr>
          <p:cNvPr id="24" name="Google Shape;161;p5"/>
          <p:cNvPicPr preferRelativeResize="0"/>
          <p:nvPr/>
        </p:nvPicPr>
        <p:blipFill rotWithShape="1">
          <a:blip r:embed="rId5">
            <a:alphaModFix/>
          </a:blip>
          <a:srcRect/>
          <a:stretch/>
        </p:blipFill>
        <p:spPr>
          <a:xfrm>
            <a:off x="9420216" y="3402915"/>
            <a:ext cx="1774652" cy="1417159"/>
          </a:xfrm>
          <a:prstGeom prst="rect">
            <a:avLst/>
          </a:prstGeom>
          <a:noFill/>
          <a:ln>
            <a:noFill/>
          </a:ln>
        </p:spPr>
      </p:pic>
      <p:pic>
        <p:nvPicPr>
          <p:cNvPr id="25" name="Google Shape;162;p5"/>
          <p:cNvPicPr preferRelativeResize="0"/>
          <p:nvPr/>
        </p:nvPicPr>
        <p:blipFill rotWithShape="1">
          <a:blip r:embed="rId6">
            <a:alphaModFix/>
          </a:blip>
          <a:srcRect/>
          <a:stretch/>
        </p:blipFill>
        <p:spPr>
          <a:xfrm>
            <a:off x="7974424" y="3402916"/>
            <a:ext cx="1445792" cy="1417159"/>
          </a:xfrm>
          <a:prstGeom prst="rect">
            <a:avLst/>
          </a:prstGeom>
          <a:noFill/>
          <a:ln>
            <a:noFill/>
          </a:ln>
        </p:spPr>
      </p:pic>
      <p:pic>
        <p:nvPicPr>
          <p:cNvPr id="27" name="Google Shape;164;p5"/>
          <p:cNvPicPr preferRelativeResize="0"/>
          <p:nvPr/>
        </p:nvPicPr>
        <p:blipFill rotWithShape="1">
          <a:blip r:embed="rId7">
            <a:alphaModFix/>
          </a:blip>
          <a:srcRect/>
          <a:stretch/>
        </p:blipFill>
        <p:spPr>
          <a:xfrm>
            <a:off x="9481787" y="4811563"/>
            <a:ext cx="1713081" cy="1510859"/>
          </a:xfrm>
          <a:prstGeom prst="rect">
            <a:avLst/>
          </a:prstGeom>
          <a:noFill/>
          <a:ln>
            <a:noFill/>
          </a:ln>
        </p:spPr>
      </p:pic>
      <p:pic>
        <p:nvPicPr>
          <p:cNvPr id="28" name="Google Shape;165;p5"/>
          <p:cNvPicPr preferRelativeResize="0"/>
          <p:nvPr/>
        </p:nvPicPr>
        <p:blipFill rotWithShape="1">
          <a:blip r:embed="rId8">
            <a:alphaModFix/>
          </a:blip>
          <a:srcRect/>
          <a:stretch/>
        </p:blipFill>
        <p:spPr>
          <a:xfrm>
            <a:off x="7916948" y="4811563"/>
            <a:ext cx="1564840" cy="1510859"/>
          </a:xfrm>
          <a:prstGeom prst="rect">
            <a:avLst/>
          </a:prstGeom>
          <a:noFill/>
          <a:ln>
            <a:noFill/>
          </a:ln>
        </p:spPr>
      </p:pic>
      <p:pic>
        <p:nvPicPr>
          <p:cNvPr id="7" name="Imagen 6"/>
          <p:cNvPicPr>
            <a:picLocks noChangeAspect="1"/>
          </p:cNvPicPr>
          <p:nvPr/>
        </p:nvPicPr>
        <p:blipFill>
          <a:blip r:embed="rId9"/>
          <a:stretch>
            <a:fillRect/>
          </a:stretch>
        </p:blipFill>
        <p:spPr>
          <a:xfrm>
            <a:off x="7787396" y="1899070"/>
            <a:ext cx="1676072" cy="1511485"/>
          </a:xfrm>
          <a:prstGeom prst="rect">
            <a:avLst/>
          </a:prstGeom>
        </p:spPr>
      </p:pic>
      <p:pic>
        <p:nvPicPr>
          <p:cNvPr id="8" name="Imagen 7"/>
          <p:cNvPicPr>
            <a:picLocks noChangeAspect="1"/>
          </p:cNvPicPr>
          <p:nvPr/>
        </p:nvPicPr>
        <p:blipFill>
          <a:blip r:embed="rId10"/>
          <a:stretch>
            <a:fillRect/>
          </a:stretch>
        </p:blipFill>
        <p:spPr>
          <a:xfrm>
            <a:off x="6165584" y="4820074"/>
            <a:ext cx="1773484" cy="1502349"/>
          </a:xfrm>
          <a:prstGeom prst="rect">
            <a:avLst/>
          </a:prstGeom>
        </p:spPr>
      </p:pic>
    </p:spTree>
    <p:extLst>
      <p:ext uri="{BB962C8B-B14F-4D97-AF65-F5344CB8AC3E}">
        <p14:creationId xmlns:p14="http://schemas.microsoft.com/office/powerpoint/2010/main" val="19175420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anim calcmode="lin" valueType="num">
                                      <p:cBhvr>
                                        <p:cTn id="8" dur="7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7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700"/>
                                        <p:tgtEl>
                                          <p:spTgt spid="6">
                                            <p:txEl>
                                              <p:pRg st="1" end="1"/>
                                            </p:txEl>
                                          </p:spTgt>
                                        </p:tgtEl>
                                      </p:cBhvr>
                                    </p:animEffect>
                                    <p:anim calcmode="lin" valueType="num">
                                      <p:cBhvr>
                                        <p:cTn id="14" dur="7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7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4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700"/>
                                        <p:tgtEl>
                                          <p:spTgt spid="6">
                                            <p:txEl>
                                              <p:pRg st="2" end="2"/>
                                            </p:txEl>
                                          </p:spTgt>
                                        </p:tgtEl>
                                      </p:cBhvr>
                                    </p:animEffect>
                                    <p:anim calcmode="lin" valueType="num">
                                      <p:cBhvr>
                                        <p:cTn id="20" dur="7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7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100"/>
                            </p:stCondLst>
                            <p:childTnLst>
                              <p:par>
                                <p:cTn id="23" presetID="42" presetClass="entr" presetSubtype="0" fill="hold" nodeType="after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700"/>
                                        <p:tgtEl>
                                          <p:spTgt spid="6">
                                            <p:txEl>
                                              <p:pRg st="3" end="3"/>
                                            </p:txEl>
                                          </p:spTgt>
                                        </p:tgtEl>
                                      </p:cBhvr>
                                    </p:animEffect>
                                    <p:anim calcmode="lin" valueType="num">
                                      <p:cBhvr>
                                        <p:cTn id="26" dur="7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7" dur="7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2800"/>
                            </p:stCondLst>
                            <p:childTnLst>
                              <p:par>
                                <p:cTn id="29" presetID="42"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700"/>
                                        <p:tgtEl>
                                          <p:spTgt spid="6">
                                            <p:txEl>
                                              <p:pRg st="4" end="4"/>
                                            </p:txEl>
                                          </p:spTgt>
                                        </p:tgtEl>
                                      </p:cBhvr>
                                    </p:animEffect>
                                    <p:anim calcmode="lin" valueType="num">
                                      <p:cBhvr>
                                        <p:cTn id="32" dur="7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7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700"/>
                                        <p:tgtEl>
                                          <p:spTgt spid="6">
                                            <p:txEl>
                                              <p:pRg st="5" end="5"/>
                                            </p:txEl>
                                          </p:spTgt>
                                        </p:tgtEl>
                                      </p:cBhvr>
                                    </p:animEffect>
                                    <p:anim calcmode="lin" valueType="num">
                                      <p:cBhvr>
                                        <p:cTn id="38" dur="7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9" dur="7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4200"/>
                            </p:stCondLst>
                            <p:childTnLst>
                              <p:par>
                                <p:cTn id="41" presetID="42" presetClass="entr" presetSubtype="0" fill="hold" nodeType="after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fade">
                                      <p:cBhvr>
                                        <p:cTn id="43" dur="700"/>
                                        <p:tgtEl>
                                          <p:spTgt spid="6">
                                            <p:txEl>
                                              <p:pRg st="6" end="6"/>
                                            </p:txEl>
                                          </p:spTgt>
                                        </p:tgtEl>
                                      </p:cBhvr>
                                    </p:animEffect>
                                    <p:anim calcmode="lin" valueType="num">
                                      <p:cBhvr>
                                        <p:cTn id="44" dur="7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5" dur="7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4900"/>
                            </p:stCondLst>
                            <p:childTnLst>
                              <p:par>
                                <p:cTn id="47" presetID="42" presetClass="entr" presetSubtype="0" fill="hold" nodeType="after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Effect transition="in" filter="fade">
                                      <p:cBhvr>
                                        <p:cTn id="49" dur="700"/>
                                        <p:tgtEl>
                                          <p:spTgt spid="6">
                                            <p:txEl>
                                              <p:pRg st="7" end="7"/>
                                            </p:txEl>
                                          </p:spTgt>
                                        </p:tgtEl>
                                      </p:cBhvr>
                                    </p:animEffect>
                                    <p:anim calcmode="lin" valueType="num">
                                      <p:cBhvr>
                                        <p:cTn id="50" dur="7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1" dur="7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5600"/>
                            </p:stCondLst>
                            <p:childTnLst>
                              <p:par>
                                <p:cTn id="53" presetID="42" presetClass="entr" presetSubtype="0" fill="hold" nodeType="after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Effect transition="in" filter="fade">
                                      <p:cBhvr>
                                        <p:cTn id="55" dur="700"/>
                                        <p:tgtEl>
                                          <p:spTgt spid="6">
                                            <p:txEl>
                                              <p:pRg st="8" end="8"/>
                                            </p:txEl>
                                          </p:spTgt>
                                        </p:tgtEl>
                                      </p:cBhvr>
                                    </p:animEffect>
                                    <p:anim calcmode="lin" valueType="num">
                                      <p:cBhvr>
                                        <p:cTn id="56" dur="7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7" dur="7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6300"/>
                            </p:stCondLst>
                            <p:childTnLst>
                              <p:par>
                                <p:cTn id="59" presetID="42" presetClass="entr" presetSubtype="0" fill="hold" nodeType="after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animEffect transition="in" filter="fade">
                                      <p:cBhvr>
                                        <p:cTn id="61" dur="700"/>
                                        <p:tgtEl>
                                          <p:spTgt spid="6">
                                            <p:txEl>
                                              <p:pRg st="9" end="9"/>
                                            </p:txEl>
                                          </p:spTgt>
                                        </p:tgtEl>
                                      </p:cBhvr>
                                    </p:animEffect>
                                    <p:anim calcmode="lin" valueType="num">
                                      <p:cBhvr>
                                        <p:cTn id="62" dur="7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3" dur="7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par>
                          <p:cTn id="64" fill="hold">
                            <p:stCondLst>
                              <p:cond delay="7000"/>
                            </p:stCondLst>
                            <p:childTnLst>
                              <p:par>
                                <p:cTn id="65" presetID="42" presetClass="entr" presetSubtype="0" fill="hold" nodeType="afterEffect">
                                  <p:stCondLst>
                                    <p:cond delay="0"/>
                                  </p:stCondLst>
                                  <p:childTnLst>
                                    <p:set>
                                      <p:cBhvr>
                                        <p:cTn id="66" dur="1" fill="hold">
                                          <p:stCondLst>
                                            <p:cond delay="0"/>
                                          </p:stCondLst>
                                        </p:cTn>
                                        <p:tgtEl>
                                          <p:spTgt spid="6">
                                            <p:txEl>
                                              <p:pRg st="10" end="10"/>
                                            </p:txEl>
                                          </p:spTgt>
                                        </p:tgtEl>
                                        <p:attrNameLst>
                                          <p:attrName>style.visibility</p:attrName>
                                        </p:attrNameLst>
                                      </p:cBhvr>
                                      <p:to>
                                        <p:strVal val="visible"/>
                                      </p:to>
                                    </p:set>
                                    <p:animEffect transition="in" filter="fade">
                                      <p:cBhvr>
                                        <p:cTn id="67" dur="700"/>
                                        <p:tgtEl>
                                          <p:spTgt spid="6">
                                            <p:txEl>
                                              <p:pRg st="10" end="10"/>
                                            </p:txEl>
                                          </p:spTgt>
                                        </p:tgtEl>
                                      </p:cBhvr>
                                    </p:animEffect>
                                    <p:anim calcmode="lin" valueType="num">
                                      <p:cBhvr>
                                        <p:cTn id="68" dur="7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69" dur="7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par>
                          <p:cTn id="70" fill="hold">
                            <p:stCondLst>
                              <p:cond delay="7700"/>
                            </p:stCondLst>
                            <p:childTnLst>
                              <p:par>
                                <p:cTn id="71" presetID="42" presetClass="entr" presetSubtype="0" fill="hold" nodeType="afterEffect">
                                  <p:stCondLst>
                                    <p:cond delay="0"/>
                                  </p:stCondLst>
                                  <p:childTnLst>
                                    <p:set>
                                      <p:cBhvr>
                                        <p:cTn id="72" dur="1" fill="hold">
                                          <p:stCondLst>
                                            <p:cond delay="0"/>
                                          </p:stCondLst>
                                        </p:cTn>
                                        <p:tgtEl>
                                          <p:spTgt spid="6">
                                            <p:txEl>
                                              <p:pRg st="11" end="11"/>
                                            </p:txEl>
                                          </p:spTgt>
                                        </p:tgtEl>
                                        <p:attrNameLst>
                                          <p:attrName>style.visibility</p:attrName>
                                        </p:attrNameLst>
                                      </p:cBhvr>
                                      <p:to>
                                        <p:strVal val="visible"/>
                                      </p:to>
                                    </p:set>
                                    <p:animEffect transition="in" filter="fade">
                                      <p:cBhvr>
                                        <p:cTn id="73" dur="700"/>
                                        <p:tgtEl>
                                          <p:spTgt spid="6">
                                            <p:txEl>
                                              <p:pRg st="11" end="11"/>
                                            </p:txEl>
                                          </p:spTgt>
                                        </p:tgtEl>
                                      </p:cBhvr>
                                    </p:animEffect>
                                    <p:anim calcmode="lin" valueType="num">
                                      <p:cBhvr>
                                        <p:cTn id="74" dur="7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75" dur="7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par>
                          <p:cTn id="76" fill="hold">
                            <p:stCondLst>
                              <p:cond delay="8400"/>
                            </p:stCondLst>
                            <p:childTnLst>
                              <p:par>
                                <p:cTn id="77" presetID="42" presetClass="entr" presetSubtype="0" fill="hold" nodeType="afterEffect">
                                  <p:stCondLst>
                                    <p:cond delay="0"/>
                                  </p:stCondLst>
                                  <p:childTnLst>
                                    <p:set>
                                      <p:cBhvr>
                                        <p:cTn id="78" dur="1" fill="hold">
                                          <p:stCondLst>
                                            <p:cond delay="0"/>
                                          </p:stCondLst>
                                        </p:cTn>
                                        <p:tgtEl>
                                          <p:spTgt spid="6">
                                            <p:txEl>
                                              <p:pRg st="12" end="12"/>
                                            </p:txEl>
                                          </p:spTgt>
                                        </p:tgtEl>
                                        <p:attrNameLst>
                                          <p:attrName>style.visibility</p:attrName>
                                        </p:attrNameLst>
                                      </p:cBhvr>
                                      <p:to>
                                        <p:strVal val="visible"/>
                                      </p:to>
                                    </p:set>
                                    <p:animEffect transition="in" filter="fade">
                                      <p:cBhvr>
                                        <p:cTn id="79" dur="700"/>
                                        <p:tgtEl>
                                          <p:spTgt spid="6">
                                            <p:txEl>
                                              <p:pRg st="12" end="12"/>
                                            </p:txEl>
                                          </p:spTgt>
                                        </p:tgtEl>
                                      </p:cBhvr>
                                    </p:animEffect>
                                    <p:anim calcmode="lin" valueType="num">
                                      <p:cBhvr>
                                        <p:cTn id="80" dur="7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81" dur="700" fill="hold"/>
                                        <p:tgtEl>
                                          <p:spTgt spid="6">
                                            <p:txEl>
                                              <p:pRg st="12" end="12"/>
                                            </p:txEl>
                                          </p:spTgt>
                                        </p:tgtEl>
                                        <p:attrNameLst>
                                          <p:attrName>ppt_y</p:attrName>
                                        </p:attrNameLst>
                                      </p:cBhvr>
                                      <p:tavLst>
                                        <p:tav tm="0">
                                          <p:val>
                                            <p:strVal val="#ppt_y+.1"/>
                                          </p:val>
                                        </p:tav>
                                        <p:tav tm="100000">
                                          <p:val>
                                            <p:strVal val="#ppt_y"/>
                                          </p:val>
                                        </p:tav>
                                      </p:tavLst>
                                    </p:anim>
                                  </p:childTnLst>
                                </p:cTn>
                              </p:par>
                            </p:childTnLst>
                          </p:cTn>
                        </p:par>
                        <p:par>
                          <p:cTn id="82" fill="hold">
                            <p:stCondLst>
                              <p:cond delay="9100"/>
                            </p:stCondLst>
                            <p:childTnLst>
                              <p:par>
                                <p:cTn id="83" presetID="42" presetClass="entr" presetSubtype="0" fill="hold" nodeType="afterEffect">
                                  <p:stCondLst>
                                    <p:cond delay="0"/>
                                  </p:stCondLst>
                                  <p:childTnLst>
                                    <p:set>
                                      <p:cBhvr>
                                        <p:cTn id="84" dur="1" fill="hold">
                                          <p:stCondLst>
                                            <p:cond delay="0"/>
                                          </p:stCondLst>
                                        </p:cTn>
                                        <p:tgtEl>
                                          <p:spTgt spid="6">
                                            <p:txEl>
                                              <p:pRg st="13" end="13"/>
                                            </p:txEl>
                                          </p:spTgt>
                                        </p:tgtEl>
                                        <p:attrNameLst>
                                          <p:attrName>style.visibility</p:attrName>
                                        </p:attrNameLst>
                                      </p:cBhvr>
                                      <p:to>
                                        <p:strVal val="visible"/>
                                      </p:to>
                                    </p:set>
                                    <p:animEffect transition="in" filter="fade">
                                      <p:cBhvr>
                                        <p:cTn id="85" dur="700"/>
                                        <p:tgtEl>
                                          <p:spTgt spid="6">
                                            <p:txEl>
                                              <p:pRg st="13" end="13"/>
                                            </p:txEl>
                                          </p:spTgt>
                                        </p:tgtEl>
                                      </p:cBhvr>
                                    </p:animEffect>
                                    <p:anim calcmode="lin" valueType="num">
                                      <p:cBhvr>
                                        <p:cTn id="86" dur="7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87" dur="700" fill="hold"/>
                                        <p:tgtEl>
                                          <p:spTgt spid="6">
                                            <p:txEl>
                                              <p:pRg st="13" end="13"/>
                                            </p:txEl>
                                          </p:spTgt>
                                        </p:tgtEl>
                                        <p:attrNameLst>
                                          <p:attrName>ppt_y</p:attrName>
                                        </p:attrNameLst>
                                      </p:cBhvr>
                                      <p:tavLst>
                                        <p:tav tm="0">
                                          <p:val>
                                            <p:strVal val="#ppt_y+.1"/>
                                          </p:val>
                                        </p:tav>
                                        <p:tav tm="100000">
                                          <p:val>
                                            <p:strVal val="#ppt_y"/>
                                          </p:val>
                                        </p:tav>
                                      </p:tavLst>
                                    </p:anim>
                                  </p:childTnLst>
                                </p:cTn>
                              </p:par>
                            </p:childTnLst>
                          </p:cTn>
                        </p:par>
                        <p:par>
                          <p:cTn id="88" fill="hold">
                            <p:stCondLst>
                              <p:cond delay="9800"/>
                            </p:stCondLst>
                            <p:childTnLst>
                              <p:par>
                                <p:cTn id="89" presetID="42" presetClass="entr" presetSubtype="0" fill="hold" nodeType="afterEffect">
                                  <p:stCondLst>
                                    <p:cond delay="0"/>
                                  </p:stCondLst>
                                  <p:childTnLst>
                                    <p:set>
                                      <p:cBhvr>
                                        <p:cTn id="90" dur="1" fill="hold">
                                          <p:stCondLst>
                                            <p:cond delay="0"/>
                                          </p:stCondLst>
                                        </p:cTn>
                                        <p:tgtEl>
                                          <p:spTgt spid="6">
                                            <p:txEl>
                                              <p:pRg st="14" end="14"/>
                                            </p:txEl>
                                          </p:spTgt>
                                        </p:tgtEl>
                                        <p:attrNameLst>
                                          <p:attrName>style.visibility</p:attrName>
                                        </p:attrNameLst>
                                      </p:cBhvr>
                                      <p:to>
                                        <p:strVal val="visible"/>
                                      </p:to>
                                    </p:set>
                                    <p:animEffect transition="in" filter="fade">
                                      <p:cBhvr>
                                        <p:cTn id="91" dur="700"/>
                                        <p:tgtEl>
                                          <p:spTgt spid="6">
                                            <p:txEl>
                                              <p:pRg st="14" end="14"/>
                                            </p:txEl>
                                          </p:spTgt>
                                        </p:tgtEl>
                                      </p:cBhvr>
                                    </p:animEffect>
                                    <p:anim calcmode="lin" valueType="num">
                                      <p:cBhvr>
                                        <p:cTn id="92" dur="7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93" dur="700" fill="hold"/>
                                        <p:tgtEl>
                                          <p:spTgt spid="6">
                                            <p:txEl>
                                              <p:pRg st="14" end="14"/>
                                            </p:txEl>
                                          </p:spTgt>
                                        </p:tgtEl>
                                        <p:attrNameLst>
                                          <p:attrName>ppt_y</p:attrName>
                                        </p:attrNameLst>
                                      </p:cBhvr>
                                      <p:tavLst>
                                        <p:tav tm="0">
                                          <p:val>
                                            <p:strVal val="#ppt_y+.1"/>
                                          </p:val>
                                        </p:tav>
                                        <p:tav tm="100000">
                                          <p:val>
                                            <p:strVal val="#ppt_y"/>
                                          </p:val>
                                        </p:tav>
                                      </p:tavLst>
                                    </p:anim>
                                  </p:childTnLst>
                                </p:cTn>
                              </p:par>
                            </p:childTnLst>
                          </p:cTn>
                        </p:par>
                        <p:par>
                          <p:cTn id="94" fill="hold">
                            <p:stCondLst>
                              <p:cond delay="10500"/>
                            </p:stCondLst>
                            <p:childTnLst>
                              <p:par>
                                <p:cTn id="95" presetID="42" presetClass="entr" presetSubtype="0" fill="hold" nodeType="afterEffect">
                                  <p:stCondLst>
                                    <p:cond delay="0"/>
                                  </p:stCondLst>
                                  <p:childTnLst>
                                    <p:set>
                                      <p:cBhvr>
                                        <p:cTn id="96" dur="1" fill="hold">
                                          <p:stCondLst>
                                            <p:cond delay="0"/>
                                          </p:stCondLst>
                                        </p:cTn>
                                        <p:tgtEl>
                                          <p:spTgt spid="6">
                                            <p:txEl>
                                              <p:pRg st="15" end="15"/>
                                            </p:txEl>
                                          </p:spTgt>
                                        </p:tgtEl>
                                        <p:attrNameLst>
                                          <p:attrName>style.visibility</p:attrName>
                                        </p:attrNameLst>
                                      </p:cBhvr>
                                      <p:to>
                                        <p:strVal val="visible"/>
                                      </p:to>
                                    </p:set>
                                    <p:animEffect transition="in" filter="fade">
                                      <p:cBhvr>
                                        <p:cTn id="97" dur="700"/>
                                        <p:tgtEl>
                                          <p:spTgt spid="6">
                                            <p:txEl>
                                              <p:pRg st="15" end="15"/>
                                            </p:txEl>
                                          </p:spTgt>
                                        </p:tgtEl>
                                      </p:cBhvr>
                                    </p:animEffect>
                                    <p:anim calcmode="lin" valueType="num">
                                      <p:cBhvr>
                                        <p:cTn id="98" dur="700" fill="hold"/>
                                        <p:tgtEl>
                                          <p:spTgt spid="6">
                                            <p:txEl>
                                              <p:pRg st="15" end="15"/>
                                            </p:txEl>
                                          </p:spTgt>
                                        </p:tgtEl>
                                        <p:attrNameLst>
                                          <p:attrName>ppt_x</p:attrName>
                                        </p:attrNameLst>
                                      </p:cBhvr>
                                      <p:tavLst>
                                        <p:tav tm="0">
                                          <p:val>
                                            <p:strVal val="#ppt_x"/>
                                          </p:val>
                                        </p:tav>
                                        <p:tav tm="100000">
                                          <p:val>
                                            <p:strVal val="#ppt_x"/>
                                          </p:val>
                                        </p:tav>
                                      </p:tavLst>
                                    </p:anim>
                                    <p:anim calcmode="lin" valueType="num">
                                      <p:cBhvr>
                                        <p:cTn id="99" dur="700" fill="hold"/>
                                        <p:tgtEl>
                                          <p:spTgt spid="6">
                                            <p:txEl>
                                              <p:pRg st="15" end="15"/>
                                            </p:txEl>
                                          </p:spTgt>
                                        </p:tgtEl>
                                        <p:attrNameLst>
                                          <p:attrName>ppt_y</p:attrName>
                                        </p:attrNameLst>
                                      </p:cBhvr>
                                      <p:tavLst>
                                        <p:tav tm="0">
                                          <p:val>
                                            <p:strVal val="#ppt_y+.1"/>
                                          </p:val>
                                        </p:tav>
                                        <p:tav tm="100000">
                                          <p:val>
                                            <p:strVal val="#ppt_y"/>
                                          </p:val>
                                        </p:tav>
                                      </p:tavLst>
                                    </p:anim>
                                  </p:childTnLst>
                                </p:cTn>
                              </p:par>
                            </p:childTnLst>
                          </p:cTn>
                        </p:par>
                        <p:par>
                          <p:cTn id="100" fill="hold">
                            <p:stCondLst>
                              <p:cond delay="11200"/>
                            </p:stCondLst>
                            <p:childTnLst>
                              <p:par>
                                <p:cTn id="101" presetID="42" presetClass="entr" presetSubtype="0" fill="hold" nodeType="afterEffect">
                                  <p:stCondLst>
                                    <p:cond delay="0"/>
                                  </p:stCondLst>
                                  <p:childTnLst>
                                    <p:set>
                                      <p:cBhvr>
                                        <p:cTn id="102" dur="1" fill="hold">
                                          <p:stCondLst>
                                            <p:cond delay="0"/>
                                          </p:stCondLst>
                                        </p:cTn>
                                        <p:tgtEl>
                                          <p:spTgt spid="6">
                                            <p:txEl>
                                              <p:pRg st="16" end="16"/>
                                            </p:txEl>
                                          </p:spTgt>
                                        </p:tgtEl>
                                        <p:attrNameLst>
                                          <p:attrName>style.visibility</p:attrName>
                                        </p:attrNameLst>
                                      </p:cBhvr>
                                      <p:to>
                                        <p:strVal val="visible"/>
                                      </p:to>
                                    </p:set>
                                    <p:animEffect transition="in" filter="fade">
                                      <p:cBhvr>
                                        <p:cTn id="103" dur="700"/>
                                        <p:tgtEl>
                                          <p:spTgt spid="6">
                                            <p:txEl>
                                              <p:pRg st="16" end="16"/>
                                            </p:txEl>
                                          </p:spTgt>
                                        </p:tgtEl>
                                      </p:cBhvr>
                                    </p:animEffect>
                                    <p:anim calcmode="lin" valueType="num">
                                      <p:cBhvr>
                                        <p:cTn id="104" dur="700" fill="hold"/>
                                        <p:tgtEl>
                                          <p:spTgt spid="6">
                                            <p:txEl>
                                              <p:pRg st="16" end="16"/>
                                            </p:txEl>
                                          </p:spTgt>
                                        </p:tgtEl>
                                        <p:attrNameLst>
                                          <p:attrName>ppt_x</p:attrName>
                                        </p:attrNameLst>
                                      </p:cBhvr>
                                      <p:tavLst>
                                        <p:tav tm="0">
                                          <p:val>
                                            <p:strVal val="#ppt_x"/>
                                          </p:val>
                                        </p:tav>
                                        <p:tav tm="100000">
                                          <p:val>
                                            <p:strVal val="#ppt_x"/>
                                          </p:val>
                                        </p:tav>
                                      </p:tavLst>
                                    </p:anim>
                                    <p:anim calcmode="lin" valueType="num">
                                      <p:cBhvr>
                                        <p:cTn id="105" dur="700" fill="hold"/>
                                        <p:tgtEl>
                                          <p:spTgt spid="6">
                                            <p:txEl>
                                              <p:pRg st="16" end="16"/>
                                            </p:txEl>
                                          </p:spTgt>
                                        </p:tgtEl>
                                        <p:attrNameLst>
                                          <p:attrName>ppt_y</p:attrName>
                                        </p:attrNameLst>
                                      </p:cBhvr>
                                      <p:tavLst>
                                        <p:tav tm="0">
                                          <p:val>
                                            <p:strVal val="#ppt_y+.1"/>
                                          </p:val>
                                        </p:tav>
                                        <p:tav tm="100000">
                                          <p:val>
                                            <p:strVal val="#ppt_y"/>
                                          </p:val>
                                        </p:tav>
                                      </p:tavLst>
                                    </p:anim>
                                  </p:childTnLst>
                                </p:cTn>
                              </p:par>
                            </p:childTnLst>
                          </p:cTn>
                        </p:par>
                        <p:par>
                          <p:cTn id="106" fill="hold">
                            <p:stCondLst>
                              <p:cond delay="11900"/>
                            </p:stCondLst>
                            <p:childTnLst>
                              <p:par>
                                <p:cTn id="107" presetID="42" presetClass="entr" presetSubtype="0" fill="hold" nodeType="afterEffect">
                                  <p:stCondLst>
                                    <p:cond delay="0"/>
                                  </p:stCondLst>
                                  <p:childTnLst>
                                    <p:set>
                                      <p:cBhvr>
                                        <p:cTn id="108" dur="1" fill="hold">
                                          <p:stCondLst>
                                            <p:cond delay="0"/>
                                          </p:stCondLst>
                                        </p:cTn>
                                        <p:tgtEl>
                                          <p:spTgt spid="6">
                                            <p:txEl>
                                              <p:pRg st="17" end="17"/>
                                            </p:txEl>
                                          </p:spTgt>
                                        </p:tgtEl>
                                        <p:attrNameLst>
                                          <p:attrName>style.visibility</p:attrName>
                                        </p:attrNameLst>
                                      </p:cBhvr>
                                      <p:to>
                                        <p:strVal val="visible"/>
                                      </p:to>
                                    </p:set>
                                    <p:animEffect transition="in" filter="fade">
                                      <p:cBhvr>
                                        <p:cTn id="109" dur="700"/>
                                        <p:tgtEl>
                                          <p:spTgt spid="6">
                                            <p:txEl>
                                              <p:pRg st="17" end="17"/>
                                            </p:txEl>
                                          </p:spTgt>
                                        </p:tgtEl>
                                      </p:cBhvr>
                                    </p:animEffect>
                                    <p:anim calcmode="lin" valueType="num">
                                      <p:cBhvr>
                                        <p:cTn id="110" dur="700" fill="hold"/>
                                        <p:tgtEl>
                                          <p:spTgt spid="6">
                                            <p:txEl>
                                              <p:pRg st="17" end="17"/>
                                            </p:txEl>
                                          </p:spTgt>
                                        </p:tgtEl>
                                        <p:attrNameLst>
                                          <p:attrName>ppt_x</p:attrName>
                                        </p:attrNameLst>
                                      </p:cBhvr>
                                      <p:tavLst>
                                        <p:tav tm="0">
                                          <p:val>
                                            <p:strVal val="#ppt_x"/>
                                          </p:val>
                                        </p:tav>
                                        <p:tav tm="100000">
                                          <p:val>
                                            <p:strVal val="#ppt_x"/>
                                          </p:val>
                                        </p:tav>
                                      </p:tavLst>
                                    </p:anim>
                                    <p:anim calcmode="lin" valueType="num">
                                      <p:cBhvr>
                                        <p:cTn id="111" dur="700" fill="hold"/>
                                        <p:tgtEl>
                                          <p:spTgt spid="6">
                                            <p:txEl>
                                              <p:pRg st="17" end="17"/>
                                            </p:txEl>
                                          </p:spTgt>
                                        </p:tgtEl>
                                        <p:attrNameLst>
                                          <p:attrName>ppt_y</p:attrName>
                                        </p:attrNameLst>
                                      </p:cBhvr>
                                      <p:tavLst>
                                        <p:tav tm="0">
                                          <p:val>
                                            <p:strVal val="#ppt_y+.1"/>
                                          </p:val>
                                        </p:tav>
                                        <p:tav tm="100000">
                                          <p:val>
                                            <p:strVal val="#ppt_y"/>
                                          </p:val>
                                        </p:tav>
                                      </p:tavLst>
                                    </p:anim>
                                  </p:childTnLst>
                                </p:cTn>
                              </p:par>
                            </p:childTnLst>
                          </p:cTn>
                        </p:par>
                        <p:par>
                          <p:cTn id="112" fill="hold">
                            <p:stCondLst>
                              <p:cond delay="12600"/>
                            </p:stCondLst>
                            <p:childTnLst>
                              <p:par>
                                <p:cTn id="113" presetID="42" presetClass="entr" presetSubtype="0" fill="hold" nodeType="afterEffect">
                                  <p:stCondLst>
                                    <p:cond delay="0"/>
                                  </p:stCondLst>
                                  <p:childTnLst>
                                    <p:set>
                                      <p:cBhvr>
                                        <p:cTn id="114" dur="1" fill="hold">
                                          <p:stCondLst>
                                            <p:cond delay="0"/>
                                          </p:stCondLst>
                                        </p:cTn>
                                        <p:tgtEl>
                                          <p:spTgt spid="6">
                                            <p:txEl>
                                              <p:pRg st="18" end="18"/>
                                            </p:txEl>
                                          </p:spTgt>
                                        </p:tgtEl>
                                        <p:attrNameLst>
                                          <p:attrName>style.visibility</p:attrName>
                                        </p:attrNameLst>
                                      </p:cBhvr>
                                      <p:to>
                                        <p:strVal val="visible"/>
                                      </p:to>
                                    </p:set>
                                    <p:animEffect transition="in" filter="fade">
                                      <p:cBhvr>
                                        <p:cTn id="115" dur="700"/>
                                        <p:tgtEl>
                                          <p:spTgt spid="6">
                                            <p:txEl>
                                              <p:pRg st="18" end="18"/>
                                            </p:txEl>
                                          </p:spTgt>
                                        </p:tgtEl>
                                      </p:cBhvr>
                                    </p:animEffect>
                                    <p:anim calcmode="lin" valueType="num">
                                      <p:cBhvr>
                                        <p:cTn id="116" dur="700" fill="hold"/>
                                        <p:tgtEl>
                                          <p:spTgt spid="6">
                                            <p:txEl>
                                              <p:pRg st="18" end="18"/>
                                            </p:txEl>
                                          </p:spTgt>
                                        </p:tgtEl>
                                        <p:attrNameLst>
                                          <p:attrName>ppt_x</p:attrName>
                                        </p:attrNameLst>
                                      </p:cBhvr>
                                      <p:tavLst>
                                        <p:tav tm="0">
                                          <p:val>
                                            <p:strVal val="#ppt_x"/>
                                          </p:val>
                                        </p:tav>
                                        <p:tav tm="100000">
                                          <p:val>
                                            <p:strVal val="#ppt_x"/>
                                          </p:val>
                                        </p:tav>
                                      </p:tavLst>
                                    </p:anim>
                                    <p:anim calcmode="lin" valueType="num">
                                      <p:cBhvr>
                                        <p:cTn id="117" dur="700" fill="hold"/>
                                        <p:tgtEl>
                                          <p:spTgt spid="6">
                                            <p:txEl>
                                              <p:pRg st="18" end="18"/>
                                            </p:txEl>
                                          </p:spTgt>
                                        </p:tgtEl>
                                        <p:attrNameLst>
                                          <p:attrName>ppt_y</p:attrName>
                                        </p:attrNameLst>
                                      </p:cBhvr>
                                      <p:tavLst>
                                        <p:tav tm="0">
                                          <p:val>
                                            <p:strVal val="#ppt_y+.1"/>
                                          </p:val>
                                        </p:tav>
                                        <p:tav tm="100000">
                                          <p:val>
                                            <p:strVal val="#ppt_y"/>
                                          </p:val>
                                        </p:tav>
                                      </p:tavLst>
                                    </p:anim>
                                  </p:childTnLst>
                                </p:cTn>
                              </p:par>
                            </p:childTnLst>
                          </p:cTn>
                        </p:par>
                        <p:par>
                          <p:cTn id="118" fill="hold">
                            <p:stCondLst>
                              <p:cond delay="13300"/>
                            </p:stCondLst>
                            <p:childTnLst>
                              <p:par>
                                <p:cTn id="119" presetID="42" presetClass="entr" presetSubtype="0" fill="hold" nodeType="afterEffect">
                                  <p:stCondLst>
                                    <p:cond delay="0"/>
                                  </p:stCondLst>
                                  <p:childTnLst>
                                    <p:set>
                                      <p:cBhvr>
                                        <p:cTn id="120" dur="1" fill="hold">
                                          <p:stCondLst>
                                            <p:cond delay="0"/>
                                          </p:stCondLst>
                                        </p:cTn>
                                        <p:tgtEl>
                                          <p:spTgt spid="6">
                                            <p:txEl>
                                              <p:pRg st="19" end="19"/>
                                            </p:txEl>
                                          </p:spTgt>
                                        </p:tgtEl>
                                        <p:attrNameLst>
                                          <p:attrName>style.visibility</p:attrName>
                                        </p:attrNameLst>
                                      </p:cBhvr>
                                      <p:to>
                                        <p:strVal val="visible"/>
                                      </p:to>
                                    </p:set>
                                    <p:animEffect transition="in" filter="fade">
                                      <p:cBhvr>
                                        <p:cTn id="121" dur="700"/>
                                        <p:tgtEl>
                                          <p:spTgt spid="6">
                                            <p:txEl>
                                              <p:pRg st="19" end="19"/>
                                            </p:txEl>
                                          </p:spTgt>
                                        </p:tgtEl>
                                      </p:cBhvr>
                                    </p:animEffect>
                                    <p:anim calcmode="lin" valueType="num">
                                      <p:cBhvr>
                                        <p:cTn id="122" dur="700" fill="hold"/>
                                        <p:tgtEl>
                                          <p:spTgt spid="6">
                                            <p:txEl>
                                              <p:pRg st="19" end="19"/>
                                            </p:txEl>
                                          </p:spTgt>
                                        </p:tgtEl>
                                        <p:attrNameLst>
                                          <p:attrName>ppt_x</p:attrName>
                                        </p:attrNameLst>
                                      </p:cBhvr>
                                      <p:tavLst>
                                        <p:tav tm="0">
                                          <p:val>
                                            <p:strVal val="#ppt_x"/>
                                          </p:val>
                                        </p:tav>
                                        <p:tav tm="100000">
                                          <p:val>
                                            <p:strVal val="#ppt_x"/>
                                          </p:val>
                                        </p:tav>
                                      </p:tavLst>
                                    </p:anim>
                                    <p:anim calcmode="lin" valueType="num">
                                      <p:cBhvr>
                                        <p:cTn id="123" dur="700" fill="hold"/>
                                        <p:tgtEl>
                                          <p:spTgt spid="6">
                                            <p:txEl>
                                              <p:pRg st="19" end="19"/>
                                            </p:txEl>
                                          </p:spTgt>
                                        </p:tgtEl>
                                        <p:attrNameLst>
                                          <p:attrName>ppt_y</p:attrName>
                                        </p:attrNameLst>
                                      </p:cBhvr>
                                      <p:tavLst>
                                        <p:tav tm="0">
                                          <p:val>
                                            <p:strVal val="#ppt_y+.1"/>
                                          </p:val>
                                        </p:tav>
                                        <p:tav tm="100000">
                                          <p:val>
                                            <p:strVal val="#ppt_y"/>
                                          </p:val>
                                        </p:tav>
                                      </p:tavLst>
                                    </p:anim>
                                  </p:childTnLst>
                                </p:cTn>
                              </p:par>
                            </p:childTnLst>
                          </p:cTn>
                        </p:par>
                        <p:par>
                          <p:cTn id="124" fill="hold">
                            <p:stCondLst>
                              <p:cond delay="14000"/>
                            </p:stCondLst>
                            <p:childTnLst>
                              <p:par>
                                <p:cTn id="125" presetID="42" presetClass="entr" presetSubtype="0" fill="hold" nodeType="afterEffect">
                                  <p:stCondLst>
                                    <p:cond delay="0"/>
                                  </p:stCondLst>
                                  <p:childTnLst>
                                    <p:set>
                                      <p:cBhvr>
                                        <p:cTn id="126" dur="1" fill="hold">
                                          <p:stCondLst>
                                            <p:cond delay="0"/>
                                          </p:stCondLst>
                                        </p:cTn>
                                        <p:tgtEl>
                                          <p:spTgt spid="6">
                                            <p:txEl>
                                              <p:pRg st="20" end="20"/>
                                            </p:txEl>
                                          </p:spTgt>
                                        </p:tgtEl>
                                        <p:attrNameLst>
                                          <p:attrName>style.visibility</p:attrName>
                                        </p:attrNameLst>
                                      </p:cBhvr>
                                      <p:to>
                                        <p:strVal val="visible"/>
                                      </p:to>
                                    </p:set>
                                    <p:animEffect transition="in" filter="fade">
                                      <p:cBhvr>
                                        <p:cTn id="127" dur="700"/>
                                        <p:tgtEl>
                                          <p:spTgt spid="6">
                                            <p:txEl>
                                              <p:pRg st="20" end="20"/>
                                            </p:txEl>
                                          </p:spTgt>
                                        </p:tgtEl>
                                      </p:cBhvr>
                                    </p:animEffect>
                                    <p:anim calcmode="lin" valueType="num">
                                      <p:cBhvr>
                                        <p:cTn id="128" dur="700" fill="hold"/>
                                        <p:tgtEl>
                                          <p:spTgt spid="6">
                                            <p:txEl>
                                              <p:pRg st="20" end="20"/>
                                            </p:txEl>
                                          </p:spTgt>
                                        </p:tgtEl>
                                        <p:attrNameLst>
                                          <p:attrName>ppt_x</p:attrName>
                                        </p:attrNameLst>
                                      </p:cBhvr>
                                      <p:tavLst>
                                        <p:tav tm="0">
                                          <p:val>
                                            <p:strVal val="#ppt_x"/>
                                          </p:val>
                                        </p:tav>
                                        <p:tav tm="100000">
                                          <p:val>
                                            <p:strVal val="#ppt_x"/>
                                          </p:val>
                                        </p:tav>
                                      </p:tavLst>
                                    </p:anim>
                                    <p:anim calcmode="lin" valueType="num">
                                      <p:cBhvr>
                                        <p:cTn id="129" dur="700" fill="hold"/>
                                        <p:tgtEl>
                                          <p:spTgt spid="6">
                                            <p:txEl>
                                              <p:pRg st="20" end="20"/>
                                            </p:txEl>
                                          </p:spTgt>
                                        </p:tgtEl>
                                        <p:attrNameLst>
                                          <p:attrName>ppt_y</p:attrName>
                                        </p:attrNameLst>
                                      </p:cBhvr>
                                      <p:tavLst>
                                        <p:tav tm="0">
                                          <p:val>
                                            <p:strVal val="#ppt_y+.1"/>
                                          </p:val>
                                        </p:tav>
                                        <p:tav tm="100000">
                                          <p:val>
                                            <p:strVal val="#ppt_y"/>
                                          </p:val>
                                        </p:tav>
                                      </p:tavLst>
                                    </p:anim>
                                  </p:childTnLst>
                                </p:cTn>
                              </p:par>
                            </p:childTnLst>
                          </p:cTn>
                        </p:par>
                        <p:par>
                          <p:cTn id="130" fill="hold">
                            <p:stCondLst>
                              <p:cond delay="14700"/>
                            </p:stCondLst>
                            <p:childTnLst>
                              <p:par>
                                <p:cTn id="131" presetID="42" presetClass="entr" presetSubtype="0" fill="hold" nodeType="afterEffect">
                                  <p:stCondLst>
                                    <p:cond delay="0"/>
                                  </p:stCondLst>
                                  <p:childTnLst>
                                    <p:set>
                                      <p:cBhvr>
                                        <p:cTn id="132" dur="1" fill="hold">
                                          <p:stCondLst>
                                            <p:cond delay="0"/>
                                          </p:stCondLst>
                                        </p:cTn>
                                        <p:tgtEl>
                                          <p:spTgt spid="6">
                                            <p:txEl>
                                              <p:pRg st="21" end="21"/>
                                            </p:txEl>
                                          </p:spTgt>
                                        </p:tgtEl>
                                        <p:attrNameLst>
                                          <p:attrName>style.visibility</p:attrName>
                                        </p:attrNameLst>
                                      </p:cBhvr>
                                      <p:to>
                                        <p:strVal val="visible"/>
                                      </p:to>
                                    </p:set>
                                    <p:animEffect transition="in" filter="fade">
                                      <p:cBhvr>
                                        <p:cTn id="133" dur="700"/>
                                        <p:tgtEl>
                                          <p:spTgt spid="6">
                                            <p:txEl>
                                              <p:pRg st="21" end="21"/>
                                            </p:txEl>
                                          </p:spTgt>
                                        </p:tgtEl>
                                      </p:cBhvr>
                                    </p:animEffect>
                                    <p:anim calcmode="lin" valueType="num">
                                      <p:cBhvr>
                                        <p:cTn id="134" dur="700" fill="hold"/>
                                        <p:tgtEl>
                                          <p:spTgt spid="6">
                                            <p:txEl>
                                              <p:pRg st="21" end="21"/>
                                            </p:txEl>
                                          </p:spTgt>
                                        </p:tgtEl>
                                        <p:attrNameLst>
                                          <p:attrName>ppt_x</p:attrName>
                                        </p:attrNameLst>
                                      </p:cBhvr>
                                      <p:tavLst>
                                        <p:tav tm="0">
                                          <p:val>
                                            <p:strVal val="#ppt_x"/>
                                          </p:val>
                                        </p:tav>
                                        <p:tav tm="100000">
                                          <p:val>
                                            <p:strVal val="#ppt_x"/>
                                          </p:val>
                                        </p:tav>
                                      </p:tavLst>
                                    </p:anim>
                                    <p:anim calcmode="lin" valueType="num">
                                      <p:cBhvr>
                                        <p:cTn id="135" dur="700" fill="hold"/>
                                        <p:tgtEl>
                                          <p:spTgt spid="6">
                                            <p:txEl>
                                              <p:pRg st="21" end="21"/>
                                            </p:txEl>
                                          </p:spTgt>
                                        </p:tgtEl>
                                        <p:attrNameLst>
                                          <p:attrName>ppt_y</p:attrName>
                                        </p:attrNameLst>
                                      </p:cBhvr>
                                      <p:tavLst>
                                        <p:tav tm="0">
                                          <p:val>
                                            <p:strVal val="#ppt_y+.1"/>
                                          </p:val>
                                        </p:tav>
                                        <p:tav tm="100000">
                                          <p:val>
                                            <p:strVal val="#ppt_y"/>
                                          </p:val>
                                        </p:tav>
                                      </p:tavLst>
                                    </p:anim>
                                  </p:childTnLst>
                                </p:cTn>
                              </p:par>
                            </p:childTnLst>
                          </p:cTn>
                        </p:par>
                        <p:par>
                          <p:cTn id="136" fill="hold">
                            <p:stCondLst>
                              <p:cond delay="15400"/>
                            </p:stCondLst>
                            <p:childTnLst>
                              <p:par>
                                <p:cTn id="137" presetID="42" presetClass="entr" presetSubtype="0" fill="hold" nodeType="after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500"/>
                                        <p:tgtEl>
                                          <p:spTgt spid="20"/>
                                        </p:tgtEl>
                                      </p:cBhvr>
                                    </p:animEffect>
                                    <p:anim calcmode="lin" valueType="num">
                                      <p:cBhvr>
                                        <p:cTn id="140" dur="500" fill="hold"/>
                                        <p:tgtEl>
                                          <p:spTgt spid="20"/>
                                        </p:tgtEl>
                                        <p:attrNameLst>
                                          <p:attrName>ppt_x</p:attrName>
                                        </p:attrNameLst>
                                      </p:cBhvr>
                                      <p:tavLst>
                                        <p:tav tm="0">
                                          <p:val>
                                            <p:strVal val="#ppt_x"/>
                                          </p:val>
                                        </p:tav>
                                        <p:tav tm="100000">
                                          <p:val>
                                            <p:strVal val="#ppt_x"/>
                                          </p:val>
                                        </p:tav>
                                      </p:tavLst>
                                    </p:anim>
                                    <p:anim calcmode="lin" valueType="num">
                                      <p:cBhvr>
                                        <p:cTn id="141" dur="500" fill="hold"/>
                                        <p:tgtEl>
                                          <p:spTgt spid="20"/>
                                        </p:tgtEl>
                                        <p:attrNameLst>
                                          <p:attrName>ppt_y</p:attrName>
                                        </p:attrNameLst>
                                      </p:cBhvr>
                                      <p:tavLst>
                                        <p:tav tm="0">
                                          <p:val>
                                            <p:strVal val="#ppt_y+.1"/>
                                          </p:val>
                                        </p:tav>
                                        <p:tav tm="100000">
                                          <p:val>
                                            <p:strVal val="#ppt_y"/>
                                          </p:val>
                                        </p:tav>
                                      </p:tavLst>
                                    </p:anim>
                                  </p:childTnLst>
                                </p:cTn>
                              </p:par>
                            </p:childTnLst>
                          </p:cTn>
                        </p:par>
                        <p:par>
                          <p:cTn id="142" fill="hold">
                            <p:stCondLst>
                              <p:cond delay="15900"/>
                            </p:stCondLst>
                            <p:childTnLst>
                              <p:par>
                                <p:cTn id="143" presetID="42" presetClass="entr" presetSubtype="0" fill="hold" nodeType="afterEffect">
                                  <p:stCondLst>
                                    <p:cond delay="0"/>
                                  </p:stCondLst>
                                  <p:childTnLst>
                                    <p:set>
                                      <p:cBhvr>
                                        <p:cTn id="144" dur="1" fill="hold">
                                          <p:stCondLst>
                                            <p:cond delay="0"/>
                                          </p:stCondLst>
                                        </p:cTn>
                                        <p:tgtEl>
                                          <p:spTgt spid="7"/>
                                        </p:tgtEl>
                                        <p:attrNameLst>
                                          <p:attrName>style.visibility</p:attrName>
                                        </p:attrNameLst>
                                      </p:cBhvr>
                                      <p:to>
                                        <p:strVal val="visible"/>
                                      </p:to>
                                    </p:set>
                                    <p:animEffect transition="in" filter="fade">
                                      <p:cBhvr>
                                        <p:cTn id="145" dur="500"/>
                                        <p:tgtEl>
                                          <p:spTgt spid="7"/>
                                        </p:tgtEl>
                                      </p:cBhvr>
                                    </p:animEffect>
                                    <p:anim calcmode="lin" valueType="num">
                                      <p:cBhvr>
                                        <p:cTn id="146" dur="500" fill="hold"/>
                                        <p:tgtEl>
                                          <p:spTgt spid="7"/>
                                        </p:tgtEl>
                                        <p:attrNameLst>
                                          <p:attrName>ppt_x</p:attrName>
                                        </p:attrNameLst>
                                      </p:cBhvr>
                                      <p:tavLst>
                                        <p:tav tm="0">
                                          <p:val>
                                            <p:strVal val="#ppt_x"/>
                                          </p:val>
                                        </p:tav>
                                        <p:tav tm="100000">
                                          <p:val>
                                            <p:strVal val="#ppt_x"/>
                                          </p:val>
                                        </p:tav>
                                      </p:tavLst>
                                    </p:anim>
                                    <p:anim calcmode="lin" valueType="num">
                                      <p:cBhvr>
                                        <p:cTn id="147" dur="500" fill="hold"/>
                                        <p:tgtEl>
                                          <p:spTgt spid="7"/>
                                        </p:tgtEl>
                                        <p:attrNameLst>
                                          <p:attrName>ppt_y</p:attrName>
                                        </p:attrNameLst>
                                      </p:cBhvr>
                                      <p:tavLst>
                                        <p:tav tm="0">
                                          <p:val>
                                            <p:strVal val="#ppt_y+.1"/>
                                          </p:val>
                                        </p:tav>
                                        <p:tav tm="100000">
                                          <p:val>
                                            <p:strVal val="#ppt_y"/>
                                          </p:val>
                                        </p:tav>
                                      </p:tavLst>
                                    </p:anim>
                                  </p:childTnLst>
                                </p:cTn>
                              </p:par>
                            </p:childTnLst>
                          </p:cTn>
                        </p:par>
                        <p:par>
                          <p:cTn id="148" fill="hold">
                            <p:stCondLst>
                              <p:cond delay="16400"/>
                            </p:stCondLst>
                            <p:childTnLst>
                              <p:par>
                                <p:cTn id="149" presetID="42" presetClass="entr" presetSubtype="0" fill="hold" nodeType="after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in" filter="fade">
                                      <p:cBhvr>
                                        <p:cTn id="151" dur="500"/>
                                        <p:tgtEl>
                                          <p:spTgt spid="22"/>
                                        </p:tgtEl>
                                      </p:cBhvr>
                                    </p:animEffect>
                                    <p:anim calcmode="lin" valueType="num">
                                      <p:cBhvr>
                                        <p:cTn id="152" dur="500" fill="hold"/>
                                        <p:tgtEl>
                                          <p:spTgt spid="22"/>
                                        </p:tgtEl>
                                        <p:attrNameLst>
                                          <p:attrName>ppt_x</p:attrName>
                                        </p:attrNameLst>
                                      </p:cBhvr>
                                      <p:tavLst>
                                        <p:tav tm="0">
                                          <p:val>
                                            <p:strVal val="#ppt_x"/>
                                          </p:val>
                                        </p:tav>
                                        <p:tav tm="100000">
                                          <p:val>
                                            <p:strVal val="#ppt_x"/>
                                          </p:val>
                                        </p:tav>
                                      </p:tavLst>
                                    </p:anim>
                                    <p:anim calcmode="lin" valueType="num">
                                      <p:cBhvr>
                                        <p:cTn id="153" dur="500" fill="hold"/>
                                        <p:tgtEl>
                                          <p:spTgt spid="22"/>
                                        </p:tgtEl>
                                        <p:attrNameLst>
                                          <p:attrName>ppt_y</p:attrName>
                                        </p:attrNameLst>
                                      </p:cBhvr>
                                      <p:tavLst>
                                        <p:tav tm="0">
                                          <p:val>
                                            <p:strVal val="#ppt_y+.1"/>
                                          </p:val>
                                        </p:tav>
                                        <p:tav tm="100000">
                                          <p:val>
                                            <p:strVal val="#ppt_y"/>
                                          </p:val>
                                        </p:tav>
                                      </p:tavLst>
                                    </p:anim>
                                  </p:childTnLst>
                                </p:cTn>
                              </p:par>
                            </p:childTnLst>
                          </p:cTn>
                        </p:par>
                        <p:par>
                          <p:cTn id="154" fill="hold">
                            <p:stCondLst>
                              <p:cond delay="16900"/>
                            </p:stCondLst>
                            <p:childTnLst>
                              <p:par>
                                <p:cTn id="155" presetID="42" presetClass="entr" presetSubtype="0" fill="hold" nodeType="afterEffect">
                                  <p:stCondLst>
                                    <p:cond delay="0"/>
                                  </p:stCondLst>
                                  <p:childTnLst>
                                    <p:set>
                                      <p:cBhvr>
                                        <p:cTn id="156" dur="1" fill="hold">
                                          <p:stCondLst>
                                            <p:cond delay="0"/>
                                          </p:stCondLst>
                                        </p:cTn>
                                        <p:tgtEl>
                                          <p:spTgt spid="23"/>
                                        </p:tgtEl>
                                        <p:attrNameLst>
                                          <p:attrName>style.visibility</p:attrName>
                                        </p:attrNameLst>
                                      </p:cBhvr>
                                      <p:to>
                                        <p:strVal val="visible"/>
                                      </p:to>
                                    </p:set>
                                    <p:animEffect transition="in" filter="fade">
                                      <p:cBhvr>
                                        <p:cTn id="157" dur="500"/>
                                        <p:tgtEl>
                                          <p:spTgt spid="23"/>
                                        </p:tgtEl>
                                      </p:cBhvr>
                                    </p:animEffect>
                                    <p:anim calcmode="lin" valueType="num">
                                      <p:cBhvr>
                                        <p:cTn id="158" dur="500" fill="hold"/>
                                        <p:tgtEl>
                                          <p:spTgt spid="23"/>
                                        </p:tgtEl>
                                        <p:attrNameLst>
                                          <p:attrName>ppt_x</p:attrName>
                                        </p:attrNameLst>
                                      </p:cBhvr>
                                      <p:tavLst>
                                        <p:tav tm="0">
                                          <p:val>
                                            <p:strVal val="#ppt_x"/>
                                          </p:val>
                                        </p:tav>
                                        <p:tav tm="100000">
                                          <p:val>
                                            <p:strVal val="#ppt_x"/>
                                          </p:val>
                                        </p:tav>
                                      </p:tavLst>
                                    </p:anim>
                                    <p:anim calcmode="lin" valueType="num">
                                      <p:cBhvr>
                                        <p:cTn id="159" dur="500" fill="hold"/>
                                        <p:tgtEl>
                                          <p:spTgt spid="23"/>
                                        </p:tgtEl>
                                        <p:attrNameLst>
                                          <p:attrName>ppt_y</p:attrName>
                                        </p:attrNameLst>
                                      </p:cBhvr>
                                      <p:tavLst>
                                        <p:tav tm="0">
                                          <p:val>
                                            <p:strVal val="#ppt_y+.1"/>
                                          </p:val>
                                        </p:tav>
                                        <p:tav tm="100000">
                                          <p:val>
                                            <p:strVal val="#ppt_y"/>
                                          </p:val>
                                        </p:tav>
                                      </p:tavLst>
                                    </p:anim>
                                  </p:childTnLst>
                                </p:cTn>
                              </p:par>
                            </p:childTnLst>
                          </p:cTn>
                        </p:par>
                        <p:par>
                          <p:cTn id="160" fill="hold">
                            <p:stCondLst>
                              <p:cond delay="17400"/>
                            </p:stCondLst>
                            <p:childTnLst>
                              <p:par>
                                <p:cTn id="161" presetID="42" presetClass="entr" presetSubtype="0" fill="hold" nodeType="afterEffect">
                                  <p:stCondLst>
                                    <p:cond delay="0"/>
                                  </p:stCondLst>
                                  <p:childTnLst>
                                    <p:set>
                                      <p:cBhvr>
                                        <p:cTn id="162" dur="1" fill="hold">
                                          <p:stCondLst>
                                            <p:cond delay="0"/>
                                          </p:stCondLst>
                                        </p:cTn>
                                        <p:tgtEl>
                                          <p:spTgt spid="25"/>
                                        </p:tgtEl>
                                        <p:attrNameLst>
                                          <p:attrName>style.visibility</p:attrName>
                                        </p:attrNameLst>
                                      </p:cBhvr>
                                      <p:to>
                                        <p:strVal val="visible"/>
                                      </p:to>
                                    </p:set>
                                    <p:animEffect transition="in" filter="fade">
                                      <p:cBhvr>
                                        <p:cTn id="163" dur="500"/>
                                        <p:tgtEl>
                                          <p:spTgt spid="25"/>
                                        </p:tgtEl>
                                      </p:cBhvr>
                                    </p:animEffect>
                                    <p:anim calcmode="lin" valueType="num">
                                      <p:cBhvr>
                                        <p:cTn id="164" dur="500" fill="hold"/>
                                        <p:tgtEl>
                                          <p:spTgt spid="25"/>
                                        </p:tgtEl>
                                        <p:attrNameLst>
                                          <p:attrName>ppt_x</p:attrName>
                                        </p:attrNameLst>
                                      </p:cBhvr>
                                      <p:tavLst>
                                        <p:tav tm="0">
                                          <p:val>
                                            <p:strVal val="#ppt_x"/>
                                          </p:val>
                                        </p:tav>
                                        <p:tav tm="100000">
                                          <p:val>
                                            <p:strVal val="#ppt_x"/>
                                          </p:val>
                                        </p:tav>
                                      </p:tavLst>
                                    </p:anim>
                                    <p:anim calcmode="lin" valueType="num">
                                      <p:cBhvr>
                                        <p:cTn id="165" dur="500" fill="hold"/>
                                        <p:tgtEl>
                                          <p:spTgt spid="25"/>
                                        </p:tgtEl>
                                        <p:attrNameLst>
                                          <p:attrName>ppt_y</p:attrName>
                                        </p:attrNameLst>
                                      </p:cBhvr>
                                      <p:tavLst>
                                        <p:tav tm="0">
                                          <p:val>
                                            <p:strVal val="#ppt_y+.1"/>
                                          </p:val>
                                        </p:tav>
                                        <p:tav tm="100000">
                                          <p:val>
                                            <p:strVal val="#ppt_y"/>
                                          </p:val>
                                        </p:tav>
                                      </p:tavLst>
                                    </p:anim>
                                  </p:childTnLst>
                                </p:cTn>
                              </p:par>
                            </p:childTnLst>
                          </p:cTn>
                        </p:par>
                        <p:par>
                          <p:cTn id="166" fill="hold">
                            <p:stCondLst>
                              <p:cond delay="17900"/>
                            </p:stCondLst>
                            <p:childTnLst>
                              <p:par>
                                <p:cTn id="167" presetID="42" presetClass="entr" presetSubtype="0" fill="hold" nodeType="afterEffect">
                                  <p:stCondLst>
                                    <p:cond delay="0"/>
                                  </p:stCondLst>
                                  <p:childTnLst>
                                    <p:set>
                                      <p:cBhvr>
                                        <p:cTn id="168" dur="1" fill="hold">
                                          <p:stCondLst>
                                            <p:cond delay="0"/>
                                          </p:stCondLst>
                                        </p:cTn>
                                        <p:tgtEl>
                                          <p:spTgt spid="24"/>
                                        </p:tgtEl>
                                        <p:attrNameLst>
                                          <p:attrName>style.visibility</p:attrName>
                                        </p:attrNameLst>
                                      </p:cBhvr>
                                      <p:to>
                                        <p:strVal val="visible"/>
                                      </p:to>
                                    </p:set>
                                    <p:animEffect transition="in" filter="fade">
                                      <p:cBhvr>
                                        <p:cTn id="169" dur="500"/>
                                        <p:tgtEl>
                                          <p:spTgt spid="24"/>
                                        </p:tgtEl>
                                      </p:cBhvr>
                                    </p:animEffect>
                                    <p:anim calcmode="lin" valueType="num">
                                      <p:cBhvr>
                                        <p:cTn id="170" dur="500" fill="hold"/>
                                        <p:tgtEl>
                                          <p:spTgt spid="24"/>
                                        </p:tgtEl>
                                        <p:attrNameLst>
                                          <p:attrName>ppt_x</p:attrName>
                                        </p:attrNameLst>
                                      </p:cBhvr>
                                      <p:tavLst>
                                        <p:tav tm="0">
                                          <p:val>
                                            <p:strVal val="#ppt_x"/>
                                          </p:val>
                                        </p:tav>
                                        <p:tav tm="100000">
                                          <p:val>
                                            <p:strVal val="#ppt_x"/>
                                          </p:val>
                                        </p:tav>
                                      </p:tavLst>
                                    </p:anim>
                                    <p:anim calcmode="lin" valueType="num">
                                      <p:cBhvr>
                                        <p:cTn id="171" dur="500" fill="hold"/>
                                        <p:tgtEl>
                                          <p:spTgt spid="24"/>
                                        </p:tgtEl>
                                        <p:attrNameLst>
                                          <p:attrName>ppt_y</p:attrName>
                                        </p:attrNameLst>
                                      </p:cBhvr>
                                      <p:tavLst>
                                        <p:tav tm="0">
                                          <p:val>
                                            <p:strVal val="#ppt_y+.1"/>
                                          </p:val>
                                        </p:tav>
                                        <p:tav tm="100000">
                                          <p:val>
                                            <p:strVal val="#ppt_y"/>
                                          </p:val>
                                        </p:tav>
                                      </p:tavLst>
                                    </p:anim>
                                  </p:childTnLst>
                                </p:cTn>
                              </p:par>
                            </p:childTnLst>
                          </p:cTn>
                        </p:par>
                        <p:par>
                          <p:cTn id="172" fill="hold">
                            <p:stCondLst>
                              <p:cond delay="18400"/>
                            </p:stCondLst>
                            <p:childTnLst>
                              <p:par>
                                <p:cTn id="173" presetID="42" presetClass="entr" presetSubtype="0" fill="hold" nodeType="afterEffect">
                                  <p:stCondLst>
                                    <p:cond delay="0"/>
                                  </p:stCondLst>
                                  <p:childTnLst>
                                    <p:set>
                                      <p:cBhvr>
                                        <p:cTn id="174" dur="1" fill="hold">
                                          <p:stCondLst>
                                            <p:cond delay="0"/>
                                          </p:stCondLst>
                                        </p:cTn>
                                        <p:tgtEl>
                                          <p:spTgt spid="8"/>
                                        </p:tgtEl>
                                        <p:attrNameLst>
                                          <p:attrName>style.visibility</p:attrName>
                                        </p:attrNameLst>
                                      </p:cBhvr>
                                      <p:to>
                                        <p:strVal val="visible"/>
                                      </p:to>
                                    </p:set>
                                    <p:animEffect transition="in" filter="fade">
                                      <p:cBhvr>
                                        <p:cTn id="175" dur="500"/>
                                        <p:tgtEl>
                                          <p:spTgt spid="8"/>
                                        </p:tgtEl>
                                      </p:cBhvr>
                                    </p:animEffect>
                                    <p:anim calcmode="lin" valueType="num">
                                      <p:cBhvr>
                                        <p:cTn id="176" dur="500" fill="hold"/>
                                        <p:tgtEl>
                                          <p:spTgt spid="8"/>
                                        </p:tgtEl>
                                        <p:attrNameLst>
                                          <p:attrName>ppt_x</p:attrName>
                                        </p:attrNameLst>
                                      </p:cBhvr>
                                      <p:tavLst>
                                        <p:tav tm="0">
                                          <p:val>
                                            <p:strVal val="#ppt_x"/>
                                          </p:val>
                                        </p:tav>
                                        <p:tav tm="100000">
                                          <p:val>
                                            <p:strVal val="#ppt_x"/>
                                          </p:val>
                                        </p:tav>
                                      </p:tavLst>
                                    </p:anim>
                                    <p:anim calcmode="lin" valueType="num">
                                      <p:cBhvr>
                                        <p:cTn id="177" dur="500" fill="hold"/>
                                        <p:tgtEl>
                                          <p:spTgt spid="8"/>
                                        </p:tgtEl>
                                        <p:attrNameLst>
                                          <p:attrName>ppt_y</p:attrName>
                                        </p:attrNameLst>
                                      </p:cBhvr>
                                      <p:tavLst>
                                        <p:tav tm="0">
                                          <p:val>
                                            <p:strVal val="#ppt_y+.1"/>
                                          </p:val>
                                        </p:tav>
                                        <p:tav tm="100000">
                                          <p:val>
                                            <p:strVal val="#ppt_y"/>
                                          </p:val>
                                        </p:tav>
                                      </p:tavLst>
                                    </p:anim>
                                  </p:childTnLst>
                                </p:cTn>
                              </p:par>
                            </p:childTnLst>
                          </p:cTn>
                        </p:par>
                        <p:par>
                          <p:cTn id="178" fill="hold">
                            <p:stCondLst>
                              <p:cond delay="18900"/>
                            </p:stCondLst>
                            <p:childTnLst>
                              <p:par>
                                <p:cTn id="179" presetID="42" presetClass="entr" presetSubtype="0" fill="hold" nodeType="afterEffect">
                                  <p:stCondLst>
                                    <p:cond delay="0"/>
                                  </p:stCondLst>
                                  <p:childTnLst>
                                    <p:set>
                                      <p:cBhvr>
                                        <p:cTn id="180" dur="1" fill="hold">
                                          <p:stCondLst>
                                            <p:cond delay="0"/>
                                          </p:stCondLst>
                                        </p:cTn>
                                        <p:tgtEl>
                                          <p:spTgt spid="28"/>
                                        </p:tgtEl>
                                        <p:attrNameLst>
                                          <p:attrName>style.visibility</p:attrName>
                                        </p:attrNameLst>
                                      </p:cBhvr>
                                      <p:to>
                                        <p:strVal val="visible"/>
                                      </p:to>
                                    </p:set>
                                    <p:animEffect transition="in" filter="fade">
                                      <p:cBhvr>
                                        <p:cTn id="181" dur="500"/>
                                        <p:tgtEl>
                                          <p:spTgt spid="28"/>
                                        </p:tgtEl>
                                      </p:cBhvr>
                                    </p:animEffect>
                                    <p:anim calcmode="lin" valueType="num">
                                      <p:cBhvr>
                                        <p:cTn id="182" dur="500" fill="hold"/>
                                        <p:tgtEl>
                                          <p:spTgt spid="28"/>
                                        </p:tgtEl>
                                        <p:attrNameLst>
                                          <p:attrName>ppt_x</p:attrName>
                                        </p:attrNameLst>
                                      </p:cBhvr>
                                      <p:tavLst>
                                        <p:tav tm="0">
                                          <p:val>
                                            <p:strVal val="#ppt_x"/>
                                          </p:val>
                                        </p:tav>
                                        <p:tav tm="100000">
                                          <p:val>
                                            <p:strVal val="#ppt_x"/>
                                          </p:val>
                                        </p:tav>
                                      </p:tavLst>
                                    </p:anim>
                                    <p:anim calcmode="lin" valueType="num">
                                      <p:cBhvr>
                                        <p:cTn id="183" dur="500" fill="hold"/>
                                        <p:tgtEl>
                                          <p:spTgt spid="28"/>
                                        </p:tgtEl>
                                        <p:attrNameLst>
                                          <p:attrName>ppt_y</p:attrName>
                                        </p:attrNameLst>
                                      </p:cBhvr>
                                      <p:tavLst>
                                        <p:tav tm="0">
                                          <p:val>
                                            <p:strVal val="#ppt_y+.1"/>
                                          </p:val>
                                        </p:tav>
                                        <p:tav tm="100000">
                                          <p:val>
                                            <p:strVal val="#ppt_y"/>
                                          </p:val>
                                        </p:tav>
                                      </p:tavLst>
                                    </p:anim>
                                  </p:childTnLst>
                                </p:cTn>
                              </p:par>
                            </p:childTnLst>
                          </p:cTn>
                        </p:par>
                        <p:par>
                          <p:cTn id="184" fill="hold">
                            <p:stCondLst>
                              <p:cond delay="19400"/>
                            </p:stCondLst>
                            <p:childTnLst>
                              <p:par>
                                <p:cTn id="185" presetID="42" presetClass="entr" presetSubtype="0" fill="hold" nodeType="afterEffect">
                                  <p:stCondLst>
                                    <p:cond delay="0"/>
                                  </p:stCondLst>
                                  <p:childTnLst>
                                    <p:set>
                                      <p:cBhvr>
                                        <p:cTn id="186" dur="1" fill="hold">
                                          <p:stCondLst>
                                            <p:cond delay="0"/>
                                          </p:stCondLst>
                                        </p:cTn>
                                        <p:tgtEl>
                                          <p:spTgt spid="27"/>
                                        </p:tgtEl>
                                        <p:attrNameLst>
                                          <p:attrName>style.visibility</p:attrName>
                                        </p:attrNameLst>
                                      </p:cBhvr>
                                      <p:to>
                                        <p:strVal val="visible"/>
                                      </p:to>
                                    </p:set>
                                    <p:animEffect transition="in" filter="fade">
                                      <p:cBhvr>
                                        <p:cTn id="187" dur="500"/>
                                        <p:tgtEl>
                                          <p:spTgt spid="27"/>
                                        </p:tgtEl>
                                      </p:cBhvr>
                                    </p:animEffect>
                                    <p:anim calcmode="lin" valueType="num">
                                      <p:cBhvr>
                                        <p:cTn id="188" dur="500" fill="hold"/>
                                        <p:tgtEl>
                                          <p:spTgt spid="27"/>
                                        </p:tgtEl>
                                        <p:attrNameLst>
                                          <p:attrName>ppt_x</p:attrName>
                                        </p:attrNameLst>
                                      </p:cBhvr>
                                      <p:tavLst>
                                        <p:tav tm="0">
                                          <p:val>
                                            <p:strVal val="#ppt_x"/>
                                          </p:val>
                                        </p:tav>
                                        <p:tav tm="100000">
                                          <p:val>
                                            <p:strVal val="#ppt_x"/>
                                          </p:val>
                                        </p:tav>
                                      </p:tavLst>
                                    </p:anim>
                                    <p:anim calcmode="lin" valueType="num">
                                      <p:cBhvr>
                                        <p:cTn id="189"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48994" y="612114"/>
            <a:ext cx="3908083" cy="628857"/>
          </a:xfrm>
        </p:spPr>
        <p:txBody>
          <a:bodyPr/>
          <a:lstStyle/>
          <a:p>
            <a:r>
              <a:rPr lang="es-ES" dirty="0" smtClean="0"/>
              <a:t>Diagrama Eléctrico</a:t>
            </a:r>
            <a:endParaRPr lang="es-AR" dirty="0"/>
          </a:p>
        </p:txBody>
      </p:sp>
      <p:pic>
        <p:nvPicPr>
          <p:cNvPr id="5122" name="Picture 2" descr="https://lh7-us.googleusercontent.com/kAxlhW-fMtVFdPiVDtO7hNZ6d-nCzGnxexGPZi7GS4WuiCqE4ubXFX179NFFjAKFDapsHnUCDcjs0uDj4_-ej7YBe4wDlwE9EBamODqsBug8QnFVH05wImNpUKvCIyNEXLsmidddzHGuFDWULU2bU4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9530" y="1240971"/>
            <a:ext cx="10032276" cy="549797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04</a:t>
            </a:r>
            <a:endParaRPr lang="es-AR" sz="2400" b="1" dirty="0"/>
          </a:p>
        </p:txBody>
      </p:sp>
    </p:spTree>
    <p:extLst>
      <p:ext uri="{BB962C8B-B14F-4D97-AF65-F5344CB8AC3E}">
        <p14:creationId xmlns:p14="http://schemas.microsoft.com/office/powerpoint/2010/main" val="29324748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66823" y="1702888"/>
            <a:ext cx="2103884" cy="13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t>05</a:t>
            </a:r>
            <a:endParaRPr lang="es-AR" sz="2800" b="1" dirty="0"/>
          </a:p>
        </p:txBody>
      </p:sp>
      <p:sp>
        <p:nvSpPr>
          <p:cNvPr id="5" name="CuadroTexto 4"/>
          <p:cNvSpPr txBox="1"/>
          <p:nvPr/>
        </p:nvSpPr>
        <p:spPr>
          <a:xfrm>
            <a:off x="2293684" y="3427185"/>
            <a:ext cx="4850161" cy="1015663"/>
          </a:xfrm>
          <a:prstGeom prst="rect">
            <a:avLst/>
          </a:prstGeom>
          <a:noFill/>
        </p:spPr>
        <p:txBody>
          <a:bodyPr wrap="square" rtlCol="0">
            <a:spAutoFit/>
          </a:bodyPr>
          <a:lstStyle/>
          <a:p>
            <a:pPr algn="ctr"/>
            <a:r>
              <a:rPr lang="es-ES" sz="6000" b="1" dirty="0" smtClean="0">
                <a:solidFill>
                  <a:schemeClr val="accent1"/>
                </a:solidFill>
              </a:rPr>
              <a:t>Demo</a:t>
            </a:r>
            <a:endParaRPr lang="es-AR" sz="3600" b="1" dirty="0">
              <a:solidFill>
                <a:schemeClr val="accent1"/>
              </a:solidFill>
            </a:endParaRP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323" y="3427185"/>
            <a:ext cx="2570777" cy="3095897"/>
          </a:xfrm>
          <a:prstGeom prst="rect">
            <a:avLst/>
          </a:prstGeom>
        </p:spPr>
      </p:pic>
    </p:spTree>
    <p:extLst>
      <p:ext uri="{BB962C8B-B14F-4D97-AF65-F5344CB8AC3E}">
        <p14:creationId xmlns:p14="http://schemas.microsoft.com/office/powerpoint/2010/main" val="24085081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66823" y="1702888"/>
            <a:ext cx="2103884" cy="13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t>01</a:t>
            </a:r>
            <a:endParaRPr lang="es-AR" sz="2800" b="1" dirty="0"/>
          </a:p>
        </p:txBody>
      </p:sp>
      <p:sp>
        <p:nvSpPr>
          <p:cNvPr id="5" name="CuadroTexto 4"/>
          <p:cNvSpPr txBox="1"/>
          <p:nvPr/>
        </p:nvSpPr>
        <p:spPr>
          <a:xfrm>
            <a:off x="2293684" y="3401059"/>
            <a:ext cx="4850161" cy="1015663"/>
          </a:xfrm>
          <a:prstGeom prst="rect">
            <a:avLst/>
          </a:prstGeom>
          <a:noFill/>
        </p:spPr>
        <p:txBody>
          <a:bodyPr wrap="square" rtlCol="0">
            <a:spAutoFit/>
          </a:bodyPr>
          <a:lstStyle/>
          <a:p>
            <a:pPr algn="ctr"/>
            <a:r>
              <a:rPr lang="es-ES" sz="6000" b="1" dirty="0" smtClean="0">
                <a:solidFill>
                  <a:schemeClr val="accent1"/>
                </a:solidFill>
              </a:rPr>
              <a:t>Problema</a:t>
            </a:r>
            <a:endParaRPr lang="es-AR" sz="3600" b="1" dirty="0">
              <a:solidFill>
                <a:schemeClr val="accent1"/>
              </a:solidFill>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6823" y="4366090"/>
            <a:ext cx="3021927" cy="2491910"/>
          </a:xfrm>
          <a:prstGeom prst="rect">
            <a:avLst/>
          </a:prstGeom>
        </p:spPr>
      </p:pic>
    </p:spTree>
    <p:extLst>
      <p:ext uri="{BB962C8B-B14F-4D97-AF65-F5344CB8AC3E}">
        <p14:creationId xmlns:p14="http://schemas.microsoft.com/office/powerpoint/2010/main" val="5604450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96742" y="716617"/>
            <a:ext cx="4025648" cy="589670"/>
          </a:xfrm>
        </p:spPr>
        <p:txBody>
          <a:bodyPr/>
          <a:lstStyle/>
          <a:p>
            <a:r>
              <a:rPr lang="es-ES" dirty="0" smtClean="0"/>
              <a:t>Conclusiones</a:t>
            </a:r>
            <a:endParaRPr lang="es-AR" dirty="0"/>
          </a:p>
        </p:txBody>
      </p:sp>
      <p:sp>
        <p:nvSpPr>
          <p:cNvPr id="3" name="Marcador de contenido 2"/>
          <p:cNvSpPr>
            <a:spLocks noGrp="1"/>
          </p:cNvSpPr>
          <p:nvPr>
            <p:ph idx="1"/>
          </p:nvPr>
        </p:nvSpPr>
        <p:spPr>
          <a:xfrm>
            <a:off x="1711233" y="1384665"/>
            <a:ext cx="9130938" cy="5055324"/>
          </a:xfrm>
        </p:spPr>
        <p:txBody>
          <a:bodyPr>
            <a:normAutofit/>
          </a:bodyPr>
          <a:lstStyle/>
          <a:p>
            <a:r>
              <a:rPr lang="es-ES" dirty="0"/>
              <a:t>S</a:t>
            </a:r>
            <a:r>
              <a:rPr lang="es-ES" dirty="0" smtClean="0"/>
              <a:t>e </a:t>
            </a:r>
            <a:r>
              <a:rPr lang="es-ES" dirty="0"/>
              <a:t>aseguró la consonancia con los objetivos planteados en el marco referencial, obteniendo el 100% de los objetivos establecidos en la fabricación del dispositivo móvil. </a:t>
            </a:r>
            <a:br>
              <a:rPr lang="es-ES" dirty="0"/>
            </a:br>
            <a:endParaRPr lang="es-ES" dirty="0" smtClean="0"/>
          </a:p>
          <a:p>
            <a:r>
              <a:rPr lang="es-ES" b="1" u="sng" dirty="0" smtClean="0"/>
              <a:t>Se </a:t>
            </a:r>
            <a:r>
              <a:rPr lang="es-ES" b="1" u="sng" dirty="0"/>
              <a:t>alcanzó el objetivo </a:t>
            </a:r>
            <a:r>
              <a:rPr lang="es-ES" b="1" u="sng" dirty="0" smtClean="0"/>
              <a:t>general:</a:t>
            </a:r>
            <a:r>
              <a:rPr lang="es-ES" dirty="0"/>
              <a:t> </a:t>
            </a:r>
            <a:r>
              <a:rPr lang="es-ES" dirty="0" smtClean="0"/>
              <a:t>Diseñar </a:t>
            </a:r>
            <a:r>
              <a:rPr lang="es-ES" dirty="0"/>
              <a:t>un Dispositivo móvil basado en Arduino de fácil manejo para el usuario, desarrollado especialmente para la tercera edad</a:t>
            </a:r>
            <a:r>
              <a:rPr lang="es-ES" dirty="0" smtClean="0"/>
              <a:t>.</a:t>
            </a:r>
          </a:p>
          <a:p>
            <a:pPr marL="6160" indent="0">
              <a:buNone/>
            </a:pPr>
            <a:endParaRPr lang="es-ES" dirty="0" smtClean="0"/>
          </a:p>
          <a:p>
            <a:r>
              <a:rPr lang="es-ES" b="1" u="sng" dirty="0"/>
              <a:t>Se </a:t>
            </a:r>
            <a:r>
              <a:rPr lang="es-ES" b="1" u="sng" dirty="0" smtClean="0"/>
              <a:t>alcanzaron los objetivos específicos</a:t>
            </a:r>
            <a:endParaRPr lang="es-AR" dirty="0"/>
          </a:p>
        </p:txBody>
      </p:sp>
      <p:sp>
        <p:nvSpPr>
          <p:cNvPr id="4" name="Rectángulo 3"/>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06</a:t>
            </a:r>
            <a:endParaRPr lang="es-AR" sz="2400" b="1"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9566" y="4495800"/>
            <a:ext cx="2362200" cy="2362200"/>
          </a:xfrm>
          <a:prstGeom prst="rect">
            <a:avLst/>
          </a:prstGeom>
        </p:spPr>
      </p:pic>
    </p:spTree>
    <p:extLst>
      <p:ext uri="{BB962C8B-B14F-4D97-AF65-F5344CB8AC3E}">
        <p14:creationId xmlns:p14="http://schemas.microsoft.com/office/powerpoint/2010/main" val="3434957272"/>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66823" y="1702888"/>
            <a:ext cx="2103884" cy="13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t>06</a:t>
            </a:r>
            <a:endParaRPr lang="es-AR" sz="2800" b="1" dirty="0"/>
          </a:p>
        </p:txBody>
      </p:sp>
      <p:sp>
        <p:nvSpPr>
          <p:cNvPr id="5" name="CuadroTexto 4"/>
          <p:cNvSpPr txBox="1"/>
          <p:nvPr/>
        </p:nvSpPr>
        <p:spPr>
          <a:xfrm>
            <a:off x="2332872" y="3531688"/>
            <a:ext cx="5321962" cy="1015663"/>
          </a:xfrm>
          <a:prstGeom prst="rect">
            <a:avLst/>
          </a:prstGeom>
          <a:noFill/>
        </p:spPr>
        <p:txBody>
          <a:bodyPr wrap="square" rtlCol="0">
            <a:spAutoFit/>
          </a:bodyPr>
          <a:lstStyle/>
          <a:p>
            <a:pPr algn="ctr"/>
            <a:r>
              <a:rPr lang="es-ES" sz="6000" b="1" dirty="0" smtClean="0">
                <a:solidFill>
                  <a:schemeClr val="accent1"/>
                </a:solidFill>
              </a:rPr>
              <a:t>Conclusiones</a:t>
            </a:r>
            <a:endParaRPr lang="es-AR" sz="3600" b="1" dirty="0">
              <a:solidFill>
                <a:schemeClr val="accent1"/>
              </a:solidFill>
            </a:endParaRP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6823" y="4547351"/>
            <a:ext cx="2040218" cy="1958610"/>
          </a:xfrm>
          <a:prstGeom prst="rect">
            <a:avLst/>
          </a:prstGeom>
        </p:spPr>
      </p:pic>
    </p:spTree>
    <p:extLst>
      <p:ext uri="{BB962C8B-B14F-4D97-AF65-F5344CB8AC3E}">
        <p14:creationId xmlns:p14="http://schemas.microsoft.com/office/powerpoint/2010/main" val="24428119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96742" y="716617"/>
            <a:ext cx="4025648" cy="589670"/>
          </a:xfrm>
        </p:spPr>
        <p:txBody>
          <a:bodyPr/>
          <a:lstStyle/>
          <a:p>
            <a:r>
              <a:rPr lang="es-ES" dirty="0" smtClean="0"/>
              <a:t>Conclusiones</a:t>
            </a:r>
            <a:endParaRPr lang="es-AR" dirty="0"/>
          </a:p>
        </p:txBody>
      </p:sp>
      <p:sp>
        <p:nvSpPr>
          <p:cNvPr id="3" name="Marcador de contenido 2"/>
          <p:cNvSpPr>
            <a:spLocks noGrp="1"/>
          </p:cNvSpPr>
          <p:nvPr>
            <p:ph idx="1"/>
          </p:nvPr>
        </p:nvSpPr>
        <p:spPr>
          <a:xfrm>
            <a:off x="1711233" y="1384665"/>
            <a:ext cx="9130938" cy="5055324"/>
          </a:xfrm>
        </p:spPr>
        <p:txBody>
          <a:bodyPr>
            <a:normAutofit/>
          </a:bodyPr>
          <a:lstStyle/>
          <a:p>
            <a:r>
              <a:rPr lang="es-ES" dirty="0"/>
              <a:t>S</a:t>
            </a:r>
            <a:r>
              <a:rPr lang="es-ES" dirty="0" smtClean="0"/>
              <a:t>e </a:t>
            </a:r>
            <a:r>
              <a:rPr lang="es-ES" dirty="0"/>
              <a:t>aseguró la consonancia con los objetivos planteados en el marco referencial, obteniendo el 100% de los objetivos establecidos en la fabricación del dispositivo móvil. </a:t>
            </a:r>
            <a:br>
              <a:rPr lang="es-ES" dirty="0"/>
            </a:br>
            <a:endParaRPr lang="es-ES" dirty="0" smtClean="0"/>
          </a:p>
          <a:p>
            <a:r>
              <a:rPr lang="es-ES" b="1" u="sng" dirty="0" smtClean="0"/>
              <a:t>Se </a:t>
            </a:r>
            <a:r>
              <a:rPr lang="es-ES" b="1" u="sng" dirty="0"/>
              <a:t>alcanzó el objetivo </a:t>
            </a:r>
            <a:r>
              <a:rPr lang="es-ES" b="1" u="sng" dirty="0" smtClean="0"/>
              <a:t>general:</a:t>
            </a:r>
            <a:r>
              <a:rPr lang="es-ES" dirty="0"/>
              <a:t> </a:t>
            </a:r>
            <a:r>
              <a:rPr lang="es-ES" dirty="0" smtClean="0"/>
              <a:t>Diseñar </a:t>
            </a:r>
            <a:r>
              <a:rPr lang="es-ES" dirty="0"/>
              <a:t>un Dispositivo móvil basado en Arduino de fácil manejo para el usuario, desarrollado especialmente para la tercera edad</a:t>
            </a:r>
            <a:r>
              <a:rPr lang="es-ES" dirty="0" smtClean="0"/>
              <a:t>.</a:t>
            </a:r>
          </a:p>
          <a:p>
            <a:pPr marL="6160" indent="0">
              <a:buNone/>
            </a:pPr>
            <a:endParaRPr lang="es-ES" dirty="0" smtClean="0"/>
          </a:p>
          <a:p>
            <a:r>
              <a:rPr lang="es-ES" b="1" u="sng" dirty="0"/>
              <a:t>Se </a:t>
            </a:r>
            <a:r>
              <a:rPr lang="es-ES" b="1" u="sng" dirty="0" smtClean="0"/>
              <a:t>alcanzaron los objetivos específicos</a:t>
            </a:r>
            <a:endParaRPr lang="es-AR" dirty="0"/>
          </a:p>
        </p:txBody>
      </p:sp>
      <p:sp>
        <p:nvSpPr>
          <p:cNvPr id="4" name="Rectángulo 3"/>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06</a:t>
            </a:r>
            <a:endParaRPr lang="es-AR" sz="2400" b="1"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9566" y="4495800"/>
            <a:ext cx="2362200" cy="2362200"/>
          </a:xfrm>
          <a:prstGeom prst="rect">
            <a:avLst/>
          </a:prstGeom>
        </p:spPr>
      </p:pic>
    </p:spTree>
    <p:extLst>
      <p:ext uri="{BB962C8B-B14F-4D97-AF65-F5344CB8AC3E}">
        <p14:creationId xmlns:p14="http://schemas.microsoft.com/office/powerpoint/2010/main" val="34236176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0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66823" y="1702888"/>
            <a:ext cx="2103884" cy="13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t>07</a:t>
            </a:r>
            <a:endParaRPr lang="es-AR" sz="2800" b="1" dirty="0"/>
          </a:p>
        </p:txBody>
      </p:sp>
      <p:sp>
        <p:nvSpPr>
          <p:cNvPr id="5" name="CuadroTexto 4"/>
          <p:cNvSpPr txBox="1"/>
          <p:nvPr/>
        </p:nvSpPr>
        <p:spPr>
          <a:xfrm>
            <a:off x="1959429" y="3531688"/>
            <a:ext cx="5695405" cy="1015663"/>
          </a:xfrm>
          <a:prstGeom prst="rect">
            <a:avLst/>
          </a:prstGeom>
          <a:noFill/>
        </p:spPr>
        <p:txBody>
          <a:bodyPr wrap="square" rtlCol="0">
            <a:spAutoFit/>
          </a:bodyPr>
          <a:lstStyle/>
          <a:p>
            <a:pPr algn="ctr"/>
            <a:r>
              <a:rPr lang="es-ES" sz="6000" b="1" dirty="0" smtClean="0">
                <a:solidFill>
                  <a:schemeClr val="accent1"/>
                </a:solidFill>
              </a:rPr>
              <a:t>Mejoras</a:t>
            </a:r>
            <a:endParaRPr lang="es-AR" sz="3600" b="1" dirty="0">
              <a:solidFill>
                <a:schemeClr val="accent1"/>
              </a:solidFill>
            </a:endParaRP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9733" y="4770569"/>
            <a:ext cx="1918063" cy="1918063"/>
          </a:xfrm>
          <a:prstGeom prst="rect">
            <a:avLst/>
          </a:prstGeom>
        </p:spPr>
      </p:pic>
    </p:spTree>
    <p:extLst>
      <p:ext uri="{BB962C8B-B14F-4D97-AF65-F5344CB8AC3E}">
        <p14:creationId xmlns:p14="http://schemas.microsoft.com/office/powerpoint/2010/main" val="24795732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96742" y="716617"/>
            <a:ext cx="4025648" cy="589670"/>
          </a:xfrm>
        </p:spPr>
        <p:txBody>
          <a:bodyPr/>
          <a:lstStyle/>
          <a:p>
            <a:r>
              <a:rPr lang="es-ES" dirty="0" smtClean="0"/>
              <a:t>Líneas Futuras</a:t>
            </a:r>
            <a:endParaRPr lang="es-AR" dirty="0"/>
          </a:p>
        </p:txBody>
      </p:sp>
      <p:sp>
        <p:nvSpPr>
          <p:cNvPr id="3" name="Marcador de contenido 2"/>
          <p:cNvSpPr>
            <a:spLocks noGrp="1"/>
          </p:cNvSpPr>
          <p:nvPr>
            <p:ph idx="1"/>
          </p:nvPr>
        </p:nvSpPr>
        <p:spPr>
          <a:xfrm>
            <a:off x="2351314" y="2027153"/>
            <a:ext cx="5146766" cy="3282667"/>
          </a:xfrm>
        </p:spPr>
        <p:txBody>
          <a:bodyPr>
            <a:normAutofit/>
          </a:bodyPr>
          <a:lstStyle/>
          <a:p>
            <a:pPr fontAlgn="base"/>
            <a:r>
              <a:rPr lang="es-ES" dirty="0" smtClean="0"/>
              <a:t>Desarrollo </a:t>
            </a:r>
            <a:r>
              <a:rPr lang="es-ES" dirty="0"/>
              <a:t>de manual de usuario.</a:t>
            </a:r>
          </a:p>
          <a:p>
            <a:pPr fontAlgn="base"/>
            <a:r>
              <a:rPr lang="es-ES" dirty="0"/>
              <a:t>Agregado de rastreo móvil.</a:t>
            </a:r>
          </a:p>
          <a:p>
            <a:pPr fontAlgn="base"/>
            <a:r>
              <a:rPr lang="es-ES" dirty="0"/>
              <a:t>Pantalla de mayor tamaño</a:t>
            </a:r>
            <a:r>
              <a:rPr lang="es-ES" dirty="0" smtClean="0"/>
              <a:t>.</a:t>
            </a:r>
          </a:p>
          <a:p>
            <a:pPr fontAlgn="base"/>
            <a:r>
              <a:rPr lang="es-ES" dirty="0"/>
              <a:t>Transición a Alimentación por Batería</a:t>
            </a:r>
          </a:p>
          <a:p>
            <a:endParaRPr lang="es-AR" dirty="0"/>
          </a:p>
        </p:txBody>
      </p:sp>
      <p:sp>
        <p:nvSpPr>
          <p:cNvPr id="4" name="Rectángulo 3"/>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07</a:t>
            </a:r>
            <a:endParaRPr lang="es-AR" sz="2400" b="1"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4210" y="3668487"/>
            <a:ext cx="2048693" cy="2048693"/>
          </a:xfrm>
          <a:prstGeom prst="rect">
            <a:avLst/>
          </a:prstGeom>
        </p:spPr>
      </p:pic>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4210" y="1410323"/>
            <a:ext cx="2048693" cy="2048693"/>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4536" y="4692833"/>
            <a:ext cx="1972492" cy="1972492"/>
          </a:xfrm>
          <a:prstGeom prst="rect">
            <a:avLst/>
          </a:prstGeom>
        </p:spPr>
      </p:pic>
    </p:spTree>
    <p:extLst>
      <p:ext uri="{BB962C8B-B14F-4D97-AF65-F5344CB8AC3E}">
        <p14:creationId xmlns:p14="http://schemas.microsoft.com/office/powerpoint/2010/main" val="24669952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1000"/>
                                        <p:tgtEl>
                                          <p:spTgt spid="3">
                                            <p:txEl>
                                              <p:pRg st="3" end="3"/>
                                            </p:txEl>
                                          </p:spTgt>
                                        </p:tgtEl>
                                      </p:cBhvr>
                                    </p:animEffect>
                                    <p:anim calcmode="lin" valueType="num">
                                      <p:cBhvr>
                                        <p:cTn id="3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66823" y="1702888"/>
            <a:ext cx="2103884" cy="13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t>08</a:t>
            </a:r>
            <a:endParaRPr lang="es-AR" sz="2800" b="1" dirty="0"/>
          </a:p>
        </p:txBody>
      </p:sp>
      <p:sp>
        <p:nvSpPr>
          <p:cNvPr id="5" name="CuadroTexto 4"/>
          <p:cNvSpPr txBox="1"/>
          <p:nvPr/>
        </p:nvSpPr>
        <p:spPr>
          <a:xfrm>
            <a:off x="1959429" y="3531688"/>
            <a:ext cx="5695405" cy="1015663"/>
          </a:xfrm>
          <a:prstGeom prst="rect">
            <a:avLst/>
          </a:prstGeom>
          <a:noFill/>
        </p:spPr>
        <p:txBody>
          <a:bodyPr wrap="square" rtlCol="0">
            <a:spAutoFit/>
          </a:bodyPr>
          <a:lstStyle/>
          <a:p>
            <a:pPr algn="ctr"/>
            <a:r>
              <a:rPr lang="es-ES" sz="6000" b="1" dirty="0">
                <a:solidFill>
                  <a:schemeClr val="accent1"/>
                </a:solidFill>
              </a:rPr>
              <a:t>¿</a:t>
            </a:r>
            <a:r>
              <a:rPr lang="es-ES" sz="6000" b="1" dirty="0" smtClean="0">
                <a:solidFill>
                  <a:schemeClr val="accent1"/>
                </a:solidFill>
              </a:rPr>
              <a:t>Preguntas?</a:t>
            </a:r>
            <a:endParaRPr lang="es-AR" sz="3600" b="1" dirty="0">
              <a:solidFill>
                <a:schemeClr val="accent1"/>
              </a:solidFill>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776" y="4547351"/>
            <a:ext cx="1593509" cy="2174966"/>
          </a:xfrm>
          <a:prstGeom prst="rect">
            <a:avLst/>
          </a:prstGeom>
        </p:spPr>
      </p:pic>
    </p:spTree>
    <p:extLst>
      <p:ext uri="{BB962C8B-B14F-4D97-AF65-F5344CB8AC3E}">
        <p14:creationId xmlns:p14="http://schemas.microsoft.com/office/powerpoint/2010/main" val="41711747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000" fill="hold"/>
                                        <p:tgtEl>
                                          <p:spTgt spid="4"/>
                                        </p:tgtEl>
                                        <p:attrNameLst>
                                          <p:attrName>r</p:attrName>
                                        </p:attrNameLst>
                                      </p:cBhvr>
                                    </p:animRot>
                                  </p:childTnLst>
                                </p:cTn>
                              </p:par>
                            </p:childTnLst>
                          </p:cTn>
                        </p:par>
                        <p:par>
                          <p:cTn id="7" fill="hold">
                            <p:stCondLst>
                              <p:cond delay="2000"/>
                            </p:stCondLst>
                            <p:childTnLst>
                              <p:par>
                                <p:cTn id="8" presetID="45"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anim calcmode="lin" valueType="num">
                                      <p:cBhvr>
                                        <p:cTn id="11" dur="2000" fill="hold"/>
                                        <p:tgtEl>
                                          <p:spTgt spid="5"/>
                                        </p:tgtEl>
                                        <p:attrNameLst>
                                          <p:attrName>ppt_w</p:attrName>
                                        </p:attrNameLst>
                                      </p:cBhvr>
                                      <p:tavLst>
                                        <p:tav tm="0" fmla="#ppt_w*sin(2.5*pi*$)">
                                          <p:val>
                                            <p:fltVal val="0"/>
                                          </p:val>
                                        </p:tav>
                                        <p:tav tm="100000">
                                          <p:val>
                                            <p:fltVal val="1"/>
                                          </p:val>
                                        </p:tav>
                                      </p:tavLst>
                                    </p:anim>
                                    <p:anim calcmode="lin" valueType="num">
                                      <p:cBhvr>
                                        <p:cTn id="12" dur="2000" fill="hold"/>
                                        <p:tgtEl>
                                          <p:spTgt spid="5"/>
                                        </p:tgtEl>
                                        <p:attrNameLst>
                                          <p:attrName>ppt_h</p:attrName>
                                        </p:attrNameLst>
                                      </p:cBhvr>
                                      <p:tavLst>
                                        <p:tav tm="0">
                                          <p:val>
                                            <p:strVal val="#ppt_h"/>
                                          </p:val>
                                        </p:tav>
                                        <p:tav tm="100000">
                                          <p:val>
                                            <p:strVal val="#ppt_h"/>
                                          </p:val>
                                        </p:tav>
                                      </p:tavLst>
                                    </p:anim>
                                  </p:childTnLst>
                                </p:cTn>
                              </p:par>
                            </p:childTnLst>
                          </p:cTn>
                        </p:par>
                        <p:par>
                          <p:cTn id="13" fill="hold">
                            <p:stCondLst>
                              <p:cond delay="4000"/>
                            </p:stCondLst>
                            <p:childTnLst>
                              <p:par>
                                <p:cTn id="14" presetID="26"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80">
                                          <p:stCondLst>
                                            <p:cond delay="0"/>
                                          </p:stCondLst>
                                        </p:cTn>
                                        <p:tgtEl>
                                          <p:spTgt spid="3"/>
                                        </p:tgtEl>
                                      </p:cBhvr>
                                    </p:animEffect>
                                    <p:anim calcmode="lin" valueType="num">
                                      <p:cBhvr>
                                        <p:cTn id="1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2" dur="26">
                                          <p:stCondLst>
                                            <p:cond delay="650"/>
                                          </p:stCondLst>
                                        </p:cTn>
                                        <p:tgtEl>
                                          <p:spTgt spid="3"/>
                                        </p:tgtEl>
                                      </p:cBhvr>
                                      <p:to x="100000" y="60000"/>
                                    </p:animScale>
                                    <p:animScale>
                                      <p:cBhvr>
                                        <p:cTn id="23" dur="166" decel="50000">
                                          <p:stCondLst>
                                            <p:cond delay="676"/>
                                          </p:stCondLst>
                                        </p:cTn>
                                        <p:tgtEl>
                                          <p:spTgt spid="3"/>
                                        </p:tgtEl>
                                      </p:cBhvr>
                                      <p:to x="100000" y="100000"/>
                                    </p:animScale>
                                    <p:animScale>
                                      <p:cBhvr>
                                        <p:cTn id="24" dur="26">
                                          <p:stCondLst>
                                            <p:cond delay="1312"/>
                                          </p:stCondLst>
                                        </p:cTn>
                                        <p:tgtEl>
                                          <p:spTgt spid="3"/>
                                        </p:tgtEl>
                                      </p:cBhvr>
                                      <p:to x="100000" y="80000"/>
                                    </p:animScale>
                                    <p:animScale>
                                      <p:cBhvr>
                                        <p:cTn id="25" dur="166" decel="50000">
                                          <p:stCondLst>
                                            <p:cond delay="1338"/>
                                          </p:stCondLst>
                                        </p:cTn>
                                        <p:tgtEl>
                                          <p:spTgt spid="3"/>
                                        </p:tgtEl>
                                      </p:cBhvr>
                                      <p:to x="100000" y="100000"/>
                                    </p:animScale>
                                    <p:animScale>
                                      <p:cBhvr>
                                        <p:cTn id="26" dur="26">
                                          <p:stCondLst>
                                            <p:cond delay="1642"/>
                                          </p:stCondLst>
                                        </p:cTn>
                                        <p:tgtEl>
                                          <p:spTgt spid="3"/>
                                        </p:tgtEl>
                                      </p:cBhvr>
                                      <p:to x="100000" y="90000"/>
                                    </p:animScale>
                                    <p:animScale>
                                      <p:cBhvr>
                                        <p:cTn id="27" dur="166" decel="50000">
                                          <p:stCondLst>
                                            <p:cond delay="1668"/>
                                          </p:stCondLst>
                                        </p:cTn>
                                        <p:tgtEl>
                                          <p:spTgt spid="3"/>
                                        </p:tgtEl>
                                      </p:cBhvr>
                                      <p:to x="100000" y="100000"/>
                                    </p:animScale>
                                    <p:animScale>
                                      <p:cBhvr>
                                        <p:cTn id="28" dur="26">
                                          <p:stCondLst>
                                            <p:cond delay="1808"/>
                                          </p:stCondLst>
                                        </p:cTn>
                                        <p:tgtEl>
                                          <p:spTgt spid="3"/>
                                        </p:tgtEl>
                                      </p:cBhvr>
                                      <p:to x="100000" y="95000"/>
                                    </p:animScale>
                                    <p:animScale>
                                      <p:cBhvr>
                                        <p:cTn id="29"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654521" y="5369086"/>
            <a:ext cx="5695405" cy="923330"/>
          </a:xfrm>
          <a:prstGeom prst="rect">
            <a:avLst/>
          </a:prstGeom>
          <a:noFill/>
        </p:spPr>
        <p:txBody>
          <a:bodyPr wrap="square" rtlCol="0">
            <a:spAutoFit/>
          </a:bodyPr>
          <a:lstStyle/>
          <a:p>
            <a:pPr algn="ctr"/>
            <a:r>
              <a:rPr lang="es-ES" sz="5400" b="1" dirty="0" smtClean="0">
                <a:solidFill>
                  <a:srgbClr val="4CD3DA"/>
                </a:solidFill>
              </a:rPr>
              <a:t>¡Gracias!</a:t>
            </a:r>
            <a:endParaRPr lang="es-AR" sz="3200" b="1" dirty="0">
              <a:solidFill>
                <a:srgbClr val="4CD3DA"/>
              </a:solidFill>
            </a:endParaRP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b="3387"/>
          <a:stretch/>
        </p:blipFill>
        <p:spPr>
          <a:xfrm>
            <a:off x="1532495" y="361881"/>
            <a:ext cx="5939458" cy="4732634"/>
          </a:xfrm>
          <a:prstGeom prst="rect">
            <a:avLst/>
          </a:prstGeom>
        </p:spPr>
      </p:pic>
    </p:spTree>
    <p:extLst>
      <p:ext uri="{BB962C8B-B14F-4D97-AF65-F5344CB8AC3E}">
        <p14:creationId xmlns:p14="http://schemas.microsoft.com/office/powerpoint/2010/main" val="28687707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45"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000"/>
                                        <p:tgtEl>
                                          <p:spTgt spid="5"/>
                                        </p:tgtEl>
                                      </p:cBhvr>
                                    </p:animEffect>
                                    <p:anim calcmode="lin" valueType="num">
                                      <p:cBhvr>
                                        <p:cTn id="25" dur="2000" fill="hold"/>
                                        <p:tgtEl>
                                          <p:spTgt spid="5"/>
                                        </p:tgtEl>
                                        <p:attrNameLst>
                                          <p:attrName>ppt_w</p:attrName>
                                        </p:attrNameLst>
                                      </p:cBhvr>
                                      <p:tavLst>
                                        <p:tav tm="0" fmla="#ppt_w*sin(2.5*pi*$)">
                                          <p:val>
                                            <p:fltVal val="0"/>
                                          </p:val>
                                        </p:tav>
                                        <p:tav tm="100000">
                                          <p:val>
                                            <p:fltVal val="1"/>
                                          </p:val>
                                        </p:tav>
                                      </p:tavLst>
                                    </p:anim>
                                    <p:anim calcmode="lin" valueType="num">
                                      <p:cBhvr>
                                        <p:cTn id="26"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27122" y="896336"/>
            <a:ext cx="2589902" cy="762263"/>
          </a:xfrm>
        </p:spPr>
        <p:txBody>
          <a:bodyPr/>
          <a:lstStyle/>
          <a:p>
            <a:pPr algn="l"/>
            <a:r>
              <a:rPr lang="es-ES" dirty="0" smtClean="0"/>
              <a:t>Problema</a:t>
            </a:r>
            <a:endParaRPr lang="es-AR" dirty="0"/>
          </a:p>
        </p:txBody>
      </p:sp>
      <p:sp>
        <p:nvSpPr>
          <p:cNvPr id="3" name="Marcador de contenido 2"/>
          <p:cNvSpPr>
            <a:spLocks noGrp="1"/>
          </p:cNvSpPr>
          <p:nvPr>
            <p:ph idx="1"/>
          </p:nvPr>
        </p:nvSpPr>
        <p:spPr>
          <a:xfrm>
            <a:off x="1846135" y="1658599"/>
            <a:ext cx="8486584" cy="4254258"/>
          </a:xfrm>
        </p:spPr>
        <p:txBody>
          <a:bodyPr/>
          <a:lstStyle/>
          <a:p>
            <a:r>
              <a:rPr lang="es-ES" dirty="0"/>
              <a:t>En la actualidad, muchos habitantes de escasos recursos y personas de la tercera edad encuentran dificultades a la hora de hallar y utilizar un dispositivo móvil que sea cómodo y sencillo de manipular. Una buena forma de disminuir esta brecha digital es facilitando su uso, y haciéndolo agradable para estos usuarios</a:t>
            </a:r>
            <a:r>
              <a:rPr lang="es-ES" dirty="0" smtClean="0"/>
              <a:t>.</a:t>
            </a:r>
            <a:r>
              <a:rPr lang="es-ES" dirty="0"/>
              <a:t/>
            </a:r>
            <a:br>
              <a:rPr lang="es-ES" dirty="0"/>
            </a:br>
            <a:endParaRPr lang="es-AR" dirty="0"/>
          </a:p>
        </p:txBody>
      </p:sp>
      <p:pic>
        <p:nvPicPr>
          <p:cNvPr id="4" name="Google Shape;144;p3" descr="Anciano Hablando Por Teléfono Fotos, Retratos, Imágenes Y Fotografía De  Archivo Libres De Derecho. Image 44526230."/>
          <p:cNvPicPr preferRelativeResize="0"/>
          <p:nvPr/>
        </p:nvPicPr>
        <p:blipFill rotWithShape="1">
          <a:blip r:embed="rId2">
            <a:alphaModFix/>
          </a:blip>
          <a:srcRect/>
          <a:stretch/>
        </p:blipFill>
        <p:spPr>
          <a:xfrm>
            <a:off x="7897993" y="4536640"/>
            <a:ext cx="2878864" cy="2138480"/>
          </a:xfrm>
          <a:prstGeom prst="rect">
            <a:avLst/>
          </a:prstGeom>
          <a:noFill/>
          <a:ln>
            <a:noFill/>
          </a:ln>
        </p:spPr>
      </p:pic>
      <p:sp>
        <p:nvSpPr>
          <p:cNvPr id="6" name="Rectángulo 5"/>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01</a:t>
            </a:r>
            <a:endParaRPr lang="es-AR" sz="2400" b="1" dirty="0"/>
          </a:p>
        </p:txBody>
      </p:sp>
    </p:spTree>
    <p:extLst>
      <p:ext uri="{BB962C8B-B14F-4D97-AF65-F5344CB8AC3E}">
        <p14:creationId xmlns:p14="http://schemas.microsoft.com/office/powerpoint/2010/main" val="15849075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8746" y="912560"/>
            <a:ext cx="7942981" cy="654984"/>
          </a:xfrm>
        </p:spPr>
        <p:txBody>
          <a:bodyPr/>
          <a:lstStyle/>
          <a:p>
            <a:r>
              <a:rPr lang="es-ES" dirty="0" smtClean="0"/>
              <a:t>Justificación del Problema</a:t>
            </a:r>
            <a:endParaRPr lang="es-AR" dirty="0"/>
          </a:p>
        </p:txBody>
      </p:sp>
      <p:sp>
        <p:nvSpPr>
          <p:cNvPr id="3" name="Marcador de contenido 2"/>
          <p:cNvSpPr>
            <a:spLocks noGrp="1"/>
          </p:cNvSpPr>
          <p:nvPr>
            <p:ph idx="1"/>
          </p:nvPr>
        </p:nvSpPr>
        <p:spPr>
          <a:xfrm>
            <a:off x="1894114" y="1780782"/>
            <a:ext cx="8501171" cy="3563768"/>
          </a:xfrm>
        </p:spPr>
        <p:txBody>
          <a:bodyPr/>
          <a:lstStyle/>
          <a:p>
            <a:r>
              <a:rPr lang="es-ES" dirty="0"/>
              <a:t>Acercar la tecnología a la tercera edad es </a:t>
            </a:r>
            <a:r>
              <a:rPr lang="es-ES" dirty="0" smtClean="0"/>
              <a:t>imprescindible </a:t>
            </a:r>
            <a:r>
              <a:rPr lang="es-ES" dirty="0"/>
              <a:t>para que puedan estar siempre conectados e integrados en la sociedad por medio de ella. Esta integración resulta además de suma importancia para las familias de estos usuarios, por la tranquilidad que brinda el saber que siempre estarán conectados. </a:t>
            </a:r>
            <a:endParaRPr lang="es-AR" dirty="0"/>
          </a:p>
        </p:txBody>
      </p:sp>
      <p:sp>
        <p:nvSpPr>
          <p:cNvPr id="4" name="Rectángulo 3"/>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01</a:t>
            </a:r>
            <a:endParaRPr lang="es-AR" sz="2400" b="1"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831" y="4358840"/>
            <a:ext cx="2397896" cy="2397896"/>
          </a:xfrm>
          <a:prstGeom prst="rect">
            <a:avLst/>
          </a:prstGeom>
        </p:spPr>
      </p:pic>
    </p:spTree>
    <p:extLst>
      <p:ext uri="{BB962C8B-B14F-4D97-AF65-F5344CB8AC3E}">
        <p14:creationId xmlns:p14="http://schemas.microsoft.com/office/powerpoint/2010/main" val="32741939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66823" y="1702888"/>
            <a:ext cx="2103884" cy="13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t>02</a:t>
            </a:r>
            <a:endParaRPr lang="es-AR" sz="2800" b="1" dirty="0"/>
          </a:p>
        </p:txBody>
      </p:sp>
      <p:sp>
        <p:nvSpPr>
          <p:cNvPr id="5" name="CuadroTexto 4"/>
          <p:cNvSpPr txBox="1"/>
          <p:nvPr/>
        </p:nvSpPr>
        <p:spPr>
          <a:xfrm>
            <a:off x="2293684" y="3401059"/>
            <a:ext cx="4850161" cy="1015663"/>
          </a:xfrm>
          <a:prstGeom prst="rect">
            <a:avLst/>
          </a:prstGeom>
          <a:noFill/>
        </p:spPr>
        <p:txBody>
          <a:bodyPr wrap="square" rtlCol="0">
            <a:spAutoFit/>
          </a:bodyPr>
          <a:lstStyle/>
          <a:p>
            <a:pPr algn="ctr"/>
            <a:r>
              <a:rPr lang="es-ES" sz="6000" b="1" dirty="0" smtClean="0">
                <a:solidFill>
                  <a:schemeClr val="accent1"/>
                </a:solidFill>
              </a:rPr>
              <a:t>Solución</a:t>
            </a:r>
            <a:endParaRPr lang="es-AR" sz="3600" b="1" dirty="0">
              <a:solidFill>
                <a:schemeClr val="accent1"/>
              </a:solidFill>
            </a:endParaRP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t="3600"/>
          <a:stretch/>
        </p:blipFill>
        <p:spPr>
          <a:xfrm>
            <a:off x="3436684" y="4386134"/>
            <a:ext cx="2564160" cy="2471866"/>
          </a:xfrm>
          <a:prstGeom prst="rect">
            <a:avLst/>
          </a:prstGeom>
        </p:spPr>
      </p:pic>
    </p:spTree>
    <p:extLst>
      <p:ext uri="{BB962C8B-B14F-4D97-AF65-F5344CB8AC3E}">
        <p14:creationId xmlns:p14="http://schemas.microsoft.com/office/powerpoint/2010/main" val="29744036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38605" y="796835"/>
            <a:ext cx="2442754" cy="757644"/>
          </a:xfrm>
        </p:spPr>
        <p:txBody>
          <a:bodyPr>
            <a:normAutofit/>
          </a:bodyPr>
          <a:lstStyle/>
          <a:p>
            <a:r>
              <a:rPr lang="es-ES" dirty="0" smtClean="0"/>
              <a:t>Solución</a:t>
            </a:r>
            <a:endParaRPr lang="es-AR" dirty="0"/>
          </a:p>
        </p:txBody>
      </p:sp>
      <p:sp>
        <p:nvSpPr>
          <p:cNvPr id="3" name="Marcador de contenido 2"/>
          <p:cNvSpPr>
            <a:spLocks noGrp="1"/>
          </p:cNvSpPr>
          <p:nvPr>
            <p:ph idx="1"/>
          </p:nvPr>
        </p:nvSpPr>
        <p:spPr>
          <a:xfrm>
            <a:off x="1887582" y="3357155"/>
            <a:ext cx="7772400" cy="1972491"/>
          </a:xfrm>
        </p:spPr>
        <p:txBody>
          <a:bodyPr>
            <a:normAutofit/>
          </a:bodyPr>
          <a:lstStyle/>
          <a:p>
            <a:r>
              <a:rPr lang="es-ES" dirty="0" smtClean="0"/>
              <a:t>Desarrollar </a:t>
            </a:r>
            <a:r>
              <a:rPr lang="es-ES" dirty="0"/>
              <a:t>un dispositivo móvil, </a:t>
            </a:r>
            <a:r>
              <a:rPr lang="es-ES" dirty="0" smtClean="0"/>
              <a:t>de </a:t>
            </a:r>
            <a:r>
              <a:rPr lang="es-ES" dirty="0"/>
              <a:t>una arquitectura sofisticada pero de fácil manejo para el usuario, diseñado especialmente para la tercera edad</a:t>
            </a:r>
            <a:r>
              <a:rPr lang="es-ES" dirty="0" smtClean="0"/>
              <a:t>.</a:t>
            </a:r>
          </a:p>
          <a:p>
            <a:endParaRPr lang="es-ES" dirty="0" smtClean="0"/>
          </a:p>
          <a:p>
            <a:endParaRPr lang="es-ES" dirty="0" smtClean="0"/>
          </a:p>
          <a:p>
            <a:endParaRPr lang="es-ES" dirty="0"/>
          </a:p>
          <a:p>
            <a:endParaRPr lang="es-AR" dirty="0"/>
          </a:p>
        </p:txBody>
      </p:sp>
      <p:sp>
        <p:nvSpPr>
          <p:cNvPr id="4" name="Rectángulo 3"/>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02</a:t>
            </a:r>
            <a:endParaRPr lang="es-AR" sz="2400" b="1"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4803" y="3357155"/>
            <a:ext cx="2851025" cy="3500845"/>
          </a:xfrm>
          <a:prstGeom prst="rect">
            <a:avLst/>
          </a:prstGeom>
        </p:spPr>
      </p:pic>
    </p:spTree>
    <p:extLst>
      <p:ext uri="{BB962C8B-B14F-4D97-AF65-F5344CB8AC3E}">
        <p14:creationId xmlns:p14="http://schemas.microsoft.com/office/powerpoint/2010/main" val="3072199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96742" y="716617"/>
            <a:ext cx="4025648" cy="589670"/>
          </a:xfrm>
        </p:spPr>
        <p:txBody>
          <a:bodyPr/>
          <a:lstStyle/>
          <a:p>
            <a:r>
              <a:rPr lang="es-ES" dirty="0" smtClean="0"/>
              <a:t>Funcionalidades</a:t>
            </a:r>
            <a:endParaRPr lang="es-AR" dirty="0"/>
          </a:p>
        </p:txBody>
      </p:sp>
      <p:sp>
        <p:nvSpPr>
          <p:cNvPr id="3" name="Marcador de contenido 2"/>
          <p:cNvSpPr>
            <a:spLocks noGrp="1"/>
          </p:cNvSpPr>
          <p:nvPr>
            <p:ph idx="1"/>
          </p:nvPr>
        </p:nvSpPr>
        <p:spPr>
          <a:xfrm>
            <a:off x="1989827" y="1555728"/>
            <a:ext cx="8421269" cy="4779758"/>
          </a:xfrm>
        </p:spPr>
        <p:txBody>
          <a:bodyPr>
            <a:normAutofit/>
          </a:bodyPr>
          <a:lstStyle/>
          <a:p>
            <a:r>
              <a:rPr lang="es-ES" dirty="0"/>
              <a:t>Realizar y recibir llamadas.</a:t>
            </a:r>
          </a:p>
          <a:p>
            <a:r>
              <a:rPr lang="es-ES" dirty="0"/>
              <a:t>Enviar mensajes de texto</a:t>
            </a:r>
            <a:r>
              <a:rPr lang="es-ES" dirty="0" smtClean="0"/>
              <a:t>.</a:t>
            </a:r>
          </a:p>
          <a:p>
            <a:r>
              <a:rPr lang="es-ES" dirty="0"/>
              <a:t>Interacción con el </a:t>
            </a:r>
            <a:r>
              <a:rPr lang="es-ES" dirty="0" smtClean="0"/>
              <a:t>usuario </a:t>
            </a:r>
            <a:r>
              <a:rPr lang="es-ES" dirty="0"/>
              <a:t>a </a:t>
            </a:r>
            <a:r>
              <a:rPr lang="es-ES" dirty="0" smtClean="0"/>
              <a:t>través </a:t>
            </a:r>
            <a:r>
              <a:rPr lang="es-ES" dirty="0"/>
              <a:t>de una </a:t>
            </a:r>
            <a:r>
              <a:rPr lang="es-ES" dirty="0" smtClean="0"/>
              <a:t>experiencia intuitiva.</a:t>
            </a:r>
            <a:endParaRPr lang="es-ES" dirty="0"/>
          </a:p>
          <a:p>
            <a:r>
              <a:rPr lang="es-ES" dirty="0" smtClean="0"/>
              <a:t>Registro </a:t>
            </a:r>
            <a:r>
              <a:rPr lang="es-ES" dirty="0"/>
              <a:t>de contactos telefónicos (hasta 250 contactos).</a:t>
            </a:r>
          </a:p>
          <a:p>
            <a:r>
              <a:rPr lang="es-ES" dirty="0"/>
              <a:t>Acceso a la agenda telefónica para seleccionar contactos de destino</a:t>
            </a:r>
            <a:r>
              <a:rPr lang="es-ES" dirty="0" smtClean="0"/>
              <a:t>.</a:t>
            </a:r>
          </a:p>
          <a:p>
            <a:r>
              <a:rPr lang="es-ES" dirty="0"/>
              <a:t>Conexión a la red para transmitir datos </a:t>
            </a:r>
            <a:r>
              <a:rPr lang="es-ES" dirty="0" smtClean="0"/>
              <a:t>a </a:t>
            </a:r>
            <a:r>
              <a:rPr lang="es-ES" dirty="0"/>
              <a:t>la nube</a:t>
            </a:r>
            <a:r>
              <a:rPr lang="es-ES" dirty="0" smtClean="0"/>
              <a:t>.</a:t>
            </a:r>
          </a:p>
          <a:p>
            <a:r>
              <a:rPr lang="es-ES" dirty="0" smtClean="0"/>
              <a:t>Acceso a una plataforma web para un seguimiento diario del registro de llamadas.</a:t>
            </a:r>
          </a:p>
          <a:p>
            <a:r>
              <a:rPr lang="es-ES" dirty="0" smtClean="0"/>
              <a:t>Uso </a:t>
            </a:r>
            <a:r>
              <a:rPr lang="es-ES" dirty="0"/>
              <a:t>de </a:t>
            </a:r>
            <a:r>
              <a:rPr lang="es-ES" dirty="0" smtClean="0"/>
              <a:t>aplicación </a:t>
            </a:r>
            <a:r>
              <a:rPr lang="es-ES" dirty="0"/>
              <a:t>móvil para el seguimiento del usuario</a:t>
            </a:r>
            <a:r>
              <a:rPr lang="es-ES" dirty="0" smtClean="0"/>
              <a:t>.</a:t>
            </a:r>
            <a:endParaRPr lang="es-ES" dirty="0"/>
          </a:p>
          <a:p>
            <a:endParaRPr lang="es-AR" dirty="0"/>
          </a:p>
        </p:txBody>
      </p:sp>
      <p:sp>
        <p:nvSpPr>
          <p:cNvPr id="4" name="Rectángulo 3"/>
          <p:cNvSpPr/>
          <p:nvPr/>
        </p:nvSpPr>
        <p:spPr>
          <a:xfrm>
            <a:off x="443373" y="353892"/>
            <a:ext cx="1045792" cy="73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smtClean="0"/>
              <a:t>02</a:t>
            </a:r>
            <a:endParaRPr lang="es-AR" sz="2400" b="1"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0342" y="1448843"/>
            <a:ext cx="1414989" cy="1416315"/>
          </a:xfrm>
          <a:prstGeom prst="rect">
            <a:avLst/>
          </a:prstGeom>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0874" y="5225143"/>
            <a:ext cx="1473926" cy="1473926"/>
          </a:xfrm>
          <a:prstGeom prst="rect">
            <a:avLst/>
          </a:prstGeom>
        </p:spPr>
      </p:pic>
    </p:spTree>
    <p:extLst>
      <p:ext uri="{BB962C8B-B14F-4D97-AF65-F5344CB8AC3E}">
        <p14:creationId xmlns:p14="http://schemas.microsoft.com/office/powerpoint/2010/main" val="41936277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800"/>
                                        <p:tgtEl>
                                          <p:spTgt spid="3">
                                            <p:txEl>
                                              <p:pRg st="0" end="0"/>
                                            </p:txEl>
                                          </p:spTgt>
                                        </p:tgtEl>
                                      </p:cBhvr>
                                    </p:animEffect>
                                    <p:anim calcmode="lin" valueType="num">
                                      <p:cBhvr>
                                        <p:cTn id="14" dur="8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8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8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800"/>
                                        <p:tgtEl>
                                          <p:spTgt spid="5"/>
                                        </p:tgtEl>
                                      </p:cBhvr>
                                    </p:animEffect>
                                    <p:anim calcmode="lin" valueType="num">
                                      <p:cBhvr>
                                        <p:cTn id="20" dur="800" fill="hold"/>
                                        <p:tgtEl>
                                          <p:spTgt spid="5"/>
                                        </p:tgtEl>
                                        <p:attrNameLst>
                                          <p:attrName>ppt_x</p:attrName>
                                        </p:attrNameLst>
                                      </p:cBhvr>
                                      <p:tavLst>
                                        <p:tav tm="0">
                                          <p:val>
                                            <p:strVal val="#ppt_x"/>
                                          </p:val>
                                        </p:tav>
                                        <p:tav tm="100000">
                                          <p:val>
                                            <p:strVal val="#ppt_x"/>
                                          </p:val>
                                        </p:tav>
                                      </p:tavLst>
                                    </p:anim>
                                    <p:anim calcmode="lin" valueType="num">
                                      <p:cBhvr>
                                        <p:cTn id="21" dur="8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2600"/>
                            </p:stCondLst>
                            <p:childTnLst>
                              <p:par>
                                <p:cTn id="23" presetID="42" presetClass="entr" presetSubtype="0" fill="hold" grpId="0"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800"/>
                                        <p:tgtEl>
                                          <p:spTgt spid="3">
                                            <p:txEl>
                                              <p:pRg st="1" end="1"/>
                                            </p:txEl>
                                          </p:spTgt>
                                        </p:tgtEl>
                                      </p:cBhvr>
                                    </p:animEffect>
                                    <p:anim calcmode="lin" valueType="num">
                                      <p:cBhvr>
                                        <p:cTn id="26" dur="8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8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340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800"/>
                                        <p:tgtEl>
                                          <p:spTgt spid="6"/>
                                        </p:tgtEl>
                                      </p:cBhvr>
                                    </p:animEffect>
                                    <p:anim calcmode="lin" valueType="num">
                                      <p:cBhvr>
                                        <p:cTn id="32" dur="800" fill="hold"/>
                                        <p:tgtEl>
                                          <p:spTgt spid="6"/>
                                        </p:tgtEl>
                                        <p:attrNameLst>
                                          <p:attrName>ppt_x</p:attrName>
                                        </p:attrNameLst>
                                      </p:cBhvr>
                                      <p:tavLst>
                                        <p:tav tm="0">
                                          <p:val>
                                            <p:strVal val="#ppt_x"/>
                                          </p:val>
                                        </p:tav>
                                        <p:tav tm="100000">
                                          <p:val>
                                            <p:strVal val="#ppt_x"/>
                                          </p:val>
                                        </p:tav>
                                      </p:tavLst>
                                    </p:anim>
                                    <p:anim calcmode="lin" valueType="num">
                                      <p:cBhvr>
                                        <p:cTn id="33" dur="8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200"/>
                            </p:stCondLst>
                            <p:childTnLst>
                              <p:par>
                                <p:cTn id="35" presetID="42" presetClass="entr" presetSubtype="0" fill="hold" grpId="0" nodeType="after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800"/>
                                        <p:tgtEl>
                                          <p:spTgt spid="3">
                                            <p:txEl>
                                              <p:pRg st="2" end="2"/>
                                            </p:txEl>
                                          </p:spTgt>
                                        </p:tgtEl>
                                      </p:cBhvr>
                                    </p:animEffect>
                                    <p:anim calcmode="lin" valueType="num">
                                      <p:cBhvr>
                                        <p:cTn id="38" dur="8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9" dur="8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800"/>
                                        <p:tgtEl>
                                          <p:spTgt spid="3">
                                            <p:txEl>
                                              <p:pRg st="3" end="3"/>
                                            </p:txEl>
                                          </p:spTgt>
                                        </p:tgtEl>
                                      </p:cBhvr>
                                    </p:animEffect>
                                    <p:anim calcmode="lin" valueType="num">
                                      <p:cBhvr>
                                        <p:cTn id="44" dur="8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5" dur="8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46" fill="hold">
                            <p:stCondLst>
                              <p:cond delay="5800"/>
                            </p:stCondLst>
                            <p:childTnLst>
                              <p:par>
                                <p:cTn id="47" presetID="42" presetClass="entr" presetSubtype="0" fill="hold" grpId="0" nodeType="after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800"/>
                                        <p:tgtEl>
                                          <p:spTgt spid="3">
                                            <p:txEl>
                                              <p:pRg st="4" end="4"/>
                                            </p:txEl>
                                          </p:spTgt>
                                        </p:tgtEl>
                                      </p:cBhvr>
                                    </p:animEffect>
                                    <p:anim calcmode="lin" valueType="num">
                                      <p:cBhvr>
                                        <p:cTn id="50" dur="8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1" dur="8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6600"/>
                            </p:stCondLst>
                            <p:childTnLst>
                              <p:par>
                                <p:cTn id="53" presetID="42" presetClass="entr" presetSubtype="0" fill="hold" grpId="0" nodeType="after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fade">
                                      <p:cBhvr>
                                        <p:cTn id="55" dur="800"/>
                                        <p:tgtEl>
                                          <p:spTgt spid="3">
                                            <p:txEl>
                                              <p:pRg st="5" end="5"/>
                                            </p:txEl>
                                          </p:spTgt>
                                        </p:tgtEl>
                                      </p:cBhvr>
                                    </p:animEffect>
                                    <p:anim calcmode="lin" valueType="num">
                                      <p:cBhvr>
                                        <p:cTn id="56" dur="8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7" dur="8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58" fill="hold">
                            <p:stCondLst>
                              <p:cond delay="7400"/>
                            </p:stCondLst>
                            <p:childTnLst>
                              <p:par>
                                <p:cTn id="59" presetID="42" presetClass="entr" presetSubtype="0" fill="hold" grpId="0" nodeType="after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fade">
                                      <p:cBhvr>
                                        <p:cTn id="61" dur="800"/>
                                        <p:tgtEl>
                                          <p:spTgt spid="3">
                                            <p:txEl>
                                              <p:pRg st="6" end="6"/>
                                            </p:txEl>
                                          </p:spTgt>
                                        </p:tgtEl>
                                      </p:cBhvr>
                                    </p:animEffect>
                                    <p:anim calcmode="lin" valueType="num">
                                      <p:cBhvr>
                                        <p:cTn id="62" dur="8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3" dur="8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64" fill="hold">
                            <p:stCondLst>
                              <p:cond delay="8200"/>
                            </p:stCondLst>
                            <p:childTnLst>
                              <p:par>
                                <p:cTn id="65" presetID="42" presetClass="entr" presetSubtype="0" fill="hold" grpId="0" nodeType="after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Effect transition="in" filter="fade">
                                      <p:cBhvr>
                                        <p:cTn id="67" dur="800"/>
                                        <p:tgtEl>
                                          <p:spTgt spid="3">
                                            <p:txEl>
                                              <p:pRg st="7" end="7"/>
                                            </p:txEl>
                                          </p:spTgt>
                                        </p:tgtEl>
                                      </p:cBhvr>
                                    </p:animEffect>
                                    <p:anim calcmode="lin" valueType="num">
                                      <p:cBhvr>
                                        <p:cTn id="68" dur="8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9" dur="8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666823" y="1702888"/>
            <a:ext cx="2103884" cy="13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t>03</a:t>
            </a:r>
            <a:endParaRPr lang="es-AR" sz="2800" b="1" dirty="0"/>
          </a:p>
        </p:txBody>
      </p:sp>
      <p:sp>
        <p:nvSpPr>
          <p:cNvPr id="5" name="CuadroTexto 4"/>
          <p:cNvSpPr txBox="1"/>
          <p:nvPr/>
        </p:nvSpPr>
        <p:spPr>
          <a:xfrm>
            <a:off x="2515753" y="3401059"/>
            <a:ext cx="4850161" cy="1015663"/>
          </a:xfrm>
          <a:prstGeom prst="rect">
            <a:avLst/>
          </a:prstGeom>
          <a:noFill/>
        </p:spPr>
        <p:txBody>
          <a:bodyPr wrap="square" rtlCol="0">
            <a:spAutoFit/>
          </a:bodyPr>
          <a:lstStyle/>
          <a:p>
            <a:pPr algn="ctr"/>
            <a:r>
              <a:rPr lang="es-ES" sz="6000" b="1" dirty="0" smtClean="0">
                <a:solidFill>
                  <a:schemeClr val="accent1"/>
                </a:solidFill>
              </a:rPr>
              <a:t>Metodología</a:t>
            </a:r>
            <a:endParaRPr lang="es-AR" sz="3600" b="1" dirty="0">
              <a:solidFill>
                <a:schemeClr val="accent1"/>
              </a:solidFill>
            </a:endParaRP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0516" y="4416722"/>
            <a:ext cx="2416498" cy="2312126"/>
          </a:xfrm>
          <a:prstGeom prst="rect">
            <a:avLst/>
          </a:prstGeom>
        </p:spPr>
      </p:pic>
    </p:spTree>
    <p:extLst>
      <p:ext uri="{BB962C8B-B14F-4D97-AF65-F5344CB8AC3E}">
        <p14:creationId xmlns:p14="http://schemas.microsoft.com/office/powerpoint/2010/main" val="22577170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D251F"/>
      </a:dk2>
      <a:lt2>
        <a:srgbClr val="FAE9C5"/>
      </a:lt2>
      <a:accent1>
        <a:srgbClr val="ED3846"/>
      </a:accent1>
      <a:accent2>
        <a:srgbClr val="F87184"/>
      </a:accent2>
      <a:accent3>
        <a:srgbClr val="EC9DA9"/>
      </a:accent3>
      <a:accent4>
        <a:srgbClr val="ECC190"/>
      </a:accent4>
      <a:accent5>
        <a:srgbClr val="FFB268"/>
      </a:accent5>
      <a:accent6>
        <a:srgbClr val="F98657"/>
      </a:accent6>
      <a:hlink>
        <a:srgbClr val="B97669"/>
      </a:hlink>
      <a:folHlink>
        <a:srgbClr val="9E94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docProps/app.xml><?xml version="1.0" encoding="utf-8"?>
<Properties xmlns="http://schemas.openxmlformats.org/officeDocument/2006/extended-properties" xmlns:vt="http://schemas.openxmlformats.org/officeDocument/2006/docPropsVTypes">
  <Template>TM16401375[[fn=Madison]]</Template>
  <TotalTime>1824</TotalTime>
  <Words>514</Words>
  <Application>Microsoft Office PowerPoint</Application>
  <PresentationFormat>Panorámica</PresentationFormat>
  <Paragraphs>158</Paragraphs>
  <Slides>36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36</vt:i4>
      </vt:variant>
    </vt:vector>
  </HeadingPairs>
  <TitlesOfParts>
    <vt:vector size="43" baseType="lpstr">
      <vt:lpstr>Agency FB</vt:lpstr>
      <vt:lpstr>Arial</vt:lpstr>
      <vt:lpstr>MS Shell Dlg 2</vt:lpstr>
      <vt:lpstr>Roboto Slab</vt:lpstr>
      <vt:lpstr>Wingdings</vt:lpstr>
      <vt:lpstr>Wingdings 3</vt:lpstr>
      <vt:lpstr>Madison</vt:lpstr>
      <vt:lpstr>Nova: Teléfono Móvil</vt:lpstr>
      <vt:lpstr>Tabla de contenidos</vt:lpstr>
      <vt:lpstr>Presentación de PowerPoint</vt:lpstr>
      <vt:lpstr>Problema</vt:lpstr>
      <vt:lpstr>Justificación del Problema</vt:lpstr>
      <vt:lpstr>Presentación de PowerPoint</vt:lpstr>
      <vt:lpstr>Solución</vt:lpstr>
      <vt:lpstr>Funcionalidades</vt:lpstr>
      <vt:lpstr>Presentación de PowerPoint</vt:lpstr>
      <vt:lpstr>Desarrollo y fabricación de Hardware</vt:lpstr>
      <vt:lpstr>Desarrollo y fabricación de Hardware</vt:lpstr>
      <vt:lpstr>Desarrollo y fabricación de Hardware</vt:lpstr>
      <vt:lpstr>Desarrollo y fabricación de Hardware</vt:lpstr>
      <vt:lpstr>Desarrollo y fabricación de Hardware</vt:lpstr>
      <vt:lpstr>Desarrollo y fabricación de Hardware</vt:lpstr>
      <vt:lpstr>Desarrollo y fabricación de Hardware</vt:lpstr>
      <vt:lpstr>Desarrollo y fabricación de Hardware</vt:lpstr>
      <vt:lpstr>Desarrollo y fabricación de Hardware</vt:lpstr>
      <vt:lpstr>Desarrollo y fabricación de Hardware</vt:lpstr>
      <vt:lpstr>Desarrollo y fabricación de Hardware</vt:lpstr>
      <vt:lpstr>Desarrollo y fabricación de Hardware</vt:lpstr>
      <vt:lpstr>Desarrollo y fabricación de Hardware</vt:lpstr>
      <vt:lpstr>Desarrollo de Software</vt:lpstr>
      <vt:lpstr>Datos registrados en la nube</vt:lpstr>
      <vt:lpstr>Datos registrados en la nube</vt:lpstr>
      <vt:lpstr>Presentación de PowerPoint</vt:lpstr>
      <vt:lpstr>Arquitectura</vt:lpstr>
      <vt:lpstr>Diagrama Eléctrico</vt:lpstr>
      <vt:lpstr>Presentación de PowerPoint</vt:lpstr>
      <vt:lpstr>Conclusiones</vt:lpstr>
      <vt:lpstr>Presentación de PowerPoint</vt:lpstr>
      <vt:lpstr>Conclusiones</vt:lpstr>
      <vt:lpstr>Presentación de PowerPoint</vt:lpstr>
      <vt:lpstr>Líneas Futuras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Nova: Teléfono Móvil</dc:title>
  <dc:creator>Javi</dc:creator>
  <cp:lastModifiedBy>Javi</cp:lastModifiedBy>
  <cp:revision>102</cp:revision>
  <dcterms:created xsi:type="dcterms:W3CDTF">2023-10-27T00:13:08Z</dcterms:created>
  <dcterms:modified xsi:type="dcterms:W3CDTF">2023-11-24T04:09:11Z</dcterms:modified>
</cp:coreProperties>
</file>